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08" r:id="rId2"/>
    <p:sldMasterId id="2147483720" r:id="rId3"/>
  </p:sldMasterIdLst>
  <p:notesMasterIdLst>
    <p:notesMasterId r:id="rId26"/>
  </p:notesMasterIdLst>
  <p:handoutMasterIdLst>
    <p:handoutMasterId r:id="rId27"/>
  </p:handoutMasterIdLst>
  <p:sldIdLst>
    <p:sldId id="1353" r:id="rId4"/>
    <p:sldId id="270" r:id="rId5"/>
    <p:sldId id="271" r:id="rId6"/>
    <p:sldId id="1337" r:id="rId7"/>
    <p:sldId id="1339" r:id="rId8"/>
    <p:sldId id="272" r:id="rId9"/>
    <p:sldId id="273" r:id="rId10"/>
    <p:sldId id="274" r:id="rId11"/>
    <p:sldId id="275" r:id="rId12"/>
    <p:sldId id="276" r:id="rId13"/>
    <p:sldId id="277" r:id="rId14"/>
    <p:sldId id="278" r:id="rId15"/>
    <p:sldId id="279" r:id="rId16"/>
    <p:sldId id="280" r:id="rId17"/>
    <p:sldId id="281" r:id="rId18"/>
    <p:sldId id="282" r:id="rId19"/>
    <p:sldId id="283" r:id="rId20"/>
    <p:sldId id="285" r:id="rId21"/>
    <p:sldId id="284" r:id="rId22"/>
    <p:sldId id="286" r:id="rId23"/>
    <p:sldId id="287" r:id="rId24"/>
    <p:sldId id="288" r:id="rId25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ichard Lidh" initials="RL" lastIdx="1" clrIdx="0">
    <p:extLst>
      <p:ext uri="{19B8F6BF-5375-455C-9EA6-DF929625EA0E}">
        <p15:presenceInfo xmlns:p15="http://schemas.microsoft.com/office/powerpoint/2012/main" userId="5082f47a458d0872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4007C"/>
    <a:srgbClr val="D60093"/>
    <a:srgbClr val="A50021"/>
    <a:srgbClr val="F2DCDB"/>
    <a:srgbClr val="FFFF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6086" autoAdjust="0"/>
  </p:normalViewPr>
  <p:slideViewPr>
    <p:cSldViewPr>
      <p:cViewPr varScale="1">
        <p:scale>
          <a:sx n="102" d="100"/>
          <a:sy n="102" d="100"/>
        </p:scale>
        <p:origin x="1212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3234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commentAuthors" Target="commentAuthor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5121BBE-A524-4EDC-840C-52BCF3C44AE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357" cy="480547"/>
          </a:xfrm>
          <a:prstGeom prst="rect">
            <a:avLst/>
          </a:prstGeom>
        </p:spPr>
        <p:txBody>
          <a:bodyPr vert="horz" lIns="93790" tIns="46895" rIns="93790" bIns="46895" rtlCol="0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– The Book Of Revelation (50)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DD88EBF-8458-44BB-9069-F6434D94630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209" y="0"/>
            <a:ext cx="3170357" cy="480547"/>
          </a:xfrm>
          <a:prstGeom prst="rect">
            <a:avLst/>
          </a:prstGeom>
        </p:spPr>
        <p:txBody>
          <a:bodyPr vert="horz" lIns="93790" tIns="46895" rIns="93790" bIns="46895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2/14/2021 pm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091B03-5ABA-49ED-82AF-2DE069396DF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20653"/>
            <a:ext cx="3170357" cy="480547"/>
          </a:xfrm>
          <a:prstGeom prst="rect">
            <a:avLst/>
          </a:prstGeom>
        </p:spPr>
        <p:txBody>
          <a:bodyPr vert="horz" lIns="93790" tIns="46895" rIns="93790" bIns="46895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7FF85B3-6113-4301-BA79-63202DC2D89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209" y="9120653"/>
            <a:ext cx="3170357" cy="480547"/>
          </a:xfrm>
          <a:prstGeom prst="rect">
            <a:avLst/>
          </a:prstGeom>
        </p:spPr>
        <p:txBody>
          <a:bodyPr vert="horz" lIns="93790" tIns="46895" rIns="93790" bIns="46895" rtlCol="0" anchor="b"/>
          <a:lstStyle>
            <a:lvl1pPr algn="r">
              <a:defRPr sz="1200"/>
            </a:lvl1pPr>
          </a:lstStyle>
          <a:p>
            <a:fld id="{EF2A9611-8A5C-424D-B67E-67DC73960C64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680743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51" tIns="48325" rIns="96651" bIns="48325" rtlCol="0"/>
          <a:lstStyle>
            <a:lvl1pPr algn="l">
              <a:defRPr sz="1200"/>
            </a:lvl1pPr>
          </a:lstStyle>
          <a:p>
            <a:r>
              <a:rPr lang="en-US"/>
              <a:t>Class – The Book Of Revelation (50)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51" tIns="48325" rIns="96651" bIns="48325" rtlCol="0"/>
          <a:lstStyle>
            <a:lvl1pPr algn="r">
              <a:defRPr sz="1200"/>
            </a:lvl1pPr>
          </a:lstStyle>
          <a:p>
            <a:r>
              <a:rPr lang="en-US"/>
              <a:t>2/14/2021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1" tIns="48325" rIns="96651" bIns="4832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620578"/>
            <a:ext cx="5852160" cy="3780472"/>
          </a:xfrm>
          <a:prstGeom prst="rect">
            <a:avLst/>
          </a:prstGeom>
        </p:spPr>
        <p:txBody>
          <a:bodyPr vert="horz" lIns="96651" tIns="48325" rIns="96651" bIns="4832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51" tIns="48325" rIns="96651" bIns="48325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51" tIns="48325" rIns="96651" bIns="48325" rtlCol="0" anchor="b"/>
          <a:lstStyle>
            <a:lvl1pPr algn="r">
              <a:defRPr sz="1200"/>
            </a:lvl1pPr>
          </a:lstStyle>
          <a:p>
            <a:fld id="{ECC79D39-2490-49E5-89A6-FC029D08C2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858766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C79D39-2490-49E5-89A6-FC029D08C27A}" type="slidenum">
              <a:rPr lang="en-US" smtClean="0"/>
              <a:t>15</a:t>
            </a:fld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2A212A-467D-4AE9-B86C-3697B8654C97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2/14/2021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D58480-C6E5-4DC2-8613-1241863CAA7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  <p:sp>
        <p:nvSpPr>
          <p:cNvPr id="7" name="Header Placeholder 6">
            <a:extLst>
              <a:ext uri="{FF2B5EF4-FFF2-40B4-BE49-F238E27FC236}">
                <a16:creationId xmlns:a16="http://schemas.microsoft.com/office/drawing/2014/main" id="{562AD4DF-B015-475A-B52B-9EC194D44DDD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Class – The Book Of Revelation (50)</a:t>
            </a:r>
          </a:p>
        </p:txBody>
      </p:sp>
    </p:spTree>
    <p:extLst>
      <p:ext uri="{BB962C8B-B14F-4D97-AF65-F5344CB8AC3E}">
        <p14:creationId xmlns:p14="http://schemas.microsoft.com/office/powerpoint/2010/main" val="16014632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3FB54-D63F-4B9B-B5B9-E8CC6438E4BD}" type="datetimeFigureOut">
              <a:rPr lang="en-US" smtClean="0"/>
              <a:t>2/14/2021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18099-2134-4C10-A7C9-C0F11DB18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60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3FB54-D63F-4B9B-B5B9-E8CC6438E4BD}" type="datetimeFigureOut">
              <a:rPr lang="en-US" smtClean="0"/>
              <a:t>2/14/2021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18099-2134-4C10-A7C9-C0F11DB18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00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3FB54-D63F-4B9B-B5B9-E8CC6438E4BD}" type="datetimeFigureOut">
              <a:rPr lang="en-US" smtClean="0"/>
              <a:t>2/14/2021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18099-2134-4C10-A7C9-C0F11DB18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7224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9F56F-C7BE-4E06-9084-705175B311B4}" type="datetimeFigureOut">
              <a:rPr lang="en-US" smtClean="0"/>
              <a:t>2/14/2021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83EC8-9C9C-4108-9C41-1E6CEC3B99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9314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9F56F-C7BE-4E06-9084-705175B311B4}" type="datetimeFigureOut">
              <a:rPr lang="en-US" smtClean="0"/>
              <a:t>2/14/2021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83EC8-9C9C-4108-9C41-1E6CEC3B99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1214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9F56F-C7BE-4E06-9084-705175B311B4}" type="datetimeFigureOut">
              <a:rPr lang="en-US" smtClean="0"/>
              <a:t>2/14/2021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83EC8-9C9C-4108-9C41-1E6CEC3B99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11202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9F56F-C7BE-4E06-9084-705175B311B4}" type="datetimeFigureOut">
              <a:rPr lang="en-US" smtClean="0"/>
              <a:t>2/14/2021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83EC8-9C9C-4108-9C41-1E6CEC3B99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49278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9F56F-C7BE-4E06-9084-705175B311B4}" type="datetimeFigureOut">
              <a:rPr lang="en-US" smtClean="0"/>
              <a:t>2/14/2021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83EC8-9C9C-4108-9C41-1E6CEC3B99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21661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9F56F-C7BE-4E06-9084-705175B311B4}" type="datetimeFigureOut">
              <a:rPr lang="en-US" smtClean="0"/>
              <a:t>2/14/2021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83EC8-9C9C-4108-9C41-1E6CEC3B99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439610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9F56F-C7BE-4E06-9084-705175B311B4}" type="datetimeFigureOut">
              <a:rPr lang="en-US" smtClean="0"/>
              <a:t>2/14/2021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83EC8-9C9C-4108-9C41-1E6CEC3B99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196832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9F56F-C7BE-4E06-9084-705175B311B4}" type="datetimeFigureOut">
              <a:rPr lang="en-US" smtClean="0"/>
              <a:t>2/14/2021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83EC8-9C9C-4108-9C41-1E6CEC3B99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8241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3FB54-D63F-4B9B-B5B9-E8CC6438E4BD}" type="datetimeFigureOut">
              <a:rPr lang="en-US" smtClean="0"/>
              <a:t>2/14/2021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18099-2134-4C10-A7C9-C0F11DB18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25824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9F56F-C7BE-4E06-9084-705175B311B4}" type="datetimeFigureOut">
              <a:rPr lang="en-US" smtClean="0"/>
              <a:t>2/14/2021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83EC8-9C9C-4108-9C41-1E6CEC3B99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86336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9F56F-C7BE-4E06-9084-705175B311B4}" type="datetimeFigureOut">
              <a:rPr lang="en-US" smtClean="0"/>
              <a:t>2/14/2021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83EC8-9C9C-4108-9C41-1E6CEC3B99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97644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9F56F-C7BE-4E06-9084-705175B311B4}" type="datetimeFigureOut">
              <a:rPr lang="en-US" smtClean="0"/>
              <a:t>2/14/2021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83EC8-9C9C-4108-9C41-1E6CEC3B99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833562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57350" y="4464028"/>
            <a:ext cx="6858000" cy="1194650"/>
          </a:xfrm>
        </p:spPr>
        <p:txBody>
          <a:bodyPr wrap="none" anchor="t">
            <a:normAutofit/>
          </a:bodyPr>
          <a:lstStyle>
            <a:lvl1pPr algn="r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100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57349" y="3829878"/>
            <a:ext cx="6858000" cy="618523"/>
          </a:xfrm>
        </p:spPr>
        <p:txBody>
          <a:bodyPr anchor="b">
            <a:normAutofit/>
          </a:bodyPr>
          <a:lstStyle>
            <a:lvl1pPr marL="0" indent="0" algn="r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085DC-C5DD-4A28-94F6-F9F029BCA1A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5359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D7C3C-26EA-48D1-89DB-82086917E93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7409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40899" y="4464028"/>
            <a:ext cx="6858000" cy="1194650"/>
          </a:xfrm>
        </p:spPr>
        <p:txBody>
          <a:bodyPr wrap="none" anchor="t">
            <a:normAutofit/>
          </a:bodyPr>
          <a:lstStyle>
            <a:lvl1pPr algn="l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640899" y="3829878"/>
            <a:ext cx="6858000" cy="617822"/>
          </a:xfrm>
        </p:spPr>
        <p:txBody>
          <a:bodyPr anchor="b">
            <a:normAutofit/>
          </a:bodyPr>
          <a:lstStyle>
            <a:lvl1pPr marL="0" indent="0" algn="l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5DFFC-4C7E-4580-BD58-D28052B8411C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2038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0000" y="1825625"/>
            <a:ext cx="3768912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9880" y="1825625"/>
            <a:ext cx="377547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1AFB8-6607-4BFB-A990-26AE2ECB36E5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7485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681163"/>
            <a:ext cx="3768912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000" y="2505075"/>
            <a:ext cx="376891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39880" y="1681163"/>
            <a:ext cx="3776661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39880" y="2505075"/>
            <a:ext cx="377666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B5985-F0FB-461C-A410-C18B3EA5F9E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24495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F3877-D21C-4381-AFB3-9CF0607A0B1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536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15BA9-689B-4940-B8A1-D0153F61312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1241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3FB54-D63F-4B9B-B5B9-E8CC6438E4BD}" type="datetimeFigureOut">
              <a:rPr lang="en-US" smtClean="0"/>
              <a:t>2/14/2021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18099-2134-4C10-A7C9-C0F11DB18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67687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0" y="2057400"/>
            <a:ext cx="2739019" cy="381158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7187E-E6D4-4886-BDEE-08F8AEB698F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9581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0" y="2057400"/>
            <a:ext cx="2739019" cy="381158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CBCD0-433E-4322-8891-D43E1F630C1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6392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367161"/>
            <a:ext cx="7886700" cy="819355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29841" y="987426"/>
            <a:ext cx="7886700" cy="337973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5186516"/>
            <a:ext cx="7885509" cy="682472"/>
          </a:xfrm>
        </p:spPr>
        <p:txBody>
          <a:bodyPr/>
          <a:lstStyle>
            <a:lvl1pPr marL="0" indent="0">
              <a:buNone/>
              <a:defRPr sz="12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0205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3534344"/>
          </a:xfrm>
        </p:spPr>
        <p:txBody>
          <a:bodyPr anchor="ctr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4489399"/>
            <a:ext cx="7885509" cy="1501826"/>
          </a:xfrm>
        </p:spPr>
        <p:txBody>
          <a:bodyPr anchor="ctr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6707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365125"/>
            <a:ext cx="6977064" cy="2992904"/>
          </a:xfrm>
        </p:spPr>
        <p:txBody>
          <a:bodyPr anchor="ctr"/>
          <a:lstStyle>
            <a:lvl1pPr>
              <a:defRPr sz="3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365557"/>
            <a:ext cx="6564224" cy="54896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8650" y="4501729"/>
            <a:ext cx="7884318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9" name="TextBox 8"/>
          <p:cNvSpPr txBox="1"/>
          <p:nvPr/>
        </p:nvSpPr>
        <p:spPr>
          <a:xfrm>
            <a:off x="833283" y="786824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28359" y="2743200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69448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326968"/>
            <a:ext cx="7886700" cy="2511835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4850581"/>
            <a:ext cx="7885509" cy="1140644"/>
          </a:xfrm>
        </p:spPr>
        <p:txBody>
          <a:bodyPr anchor="t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6185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002961" y="1885950"/>
            <a:ext cx="2210150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017598" y="2571750"/>
            <a:ext cx="21955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40996" y="1885950"/>
            <a:ext cx="220218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33081" y="2571750"/>
            <a:ext cx="2210096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71777" y="1885950"/>
            <a:ext cx="2199085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71777" y="2571750"/>
            <a:ext cx="2199085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00817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99064" y="4297503"/>
            <a:ext cx="2205038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99064" y="2256354"/>
            <a:ext cx="220503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99064" y="4873766"/>
            <a:ext cx="220503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26748" y="4297503"/>
            <a:ext cx="2197894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26747" y="2256354"/>
            <a:ext cx="2197894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25733" y="4873765"/>
            <a:ext cx="2200805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53242" y="4297503"/>
            <a:ext cx="2199085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53241" y="2256354"/>
            <a:ext cx="219908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53148" y="4873763"/>
            <a:ext cx="220199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9981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4E910-BBD9-4C6C-B553-9F185752B04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2849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584D8-2FAB-4CF1-AF74-0E7F3D958B3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5457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3FB54-D63F-4B9B-B5B9-E8CC6438E4BD}" type="datetimeFigureOut">
              <a:rPr lang="en-US" smtClean="0"/>
              <a:t>2/14/2021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18099-2134-4C10-A7C9-C0F11DB18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0150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3FB54-D63F-4B9B-B5B9-E8CC6438E4BD}" type="datetimeFigureOut">
              <a:rPr lang="en-US" smtClean="0"/>
              <a:t>2/14/2021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18099-2134-4C10-A7C9-C0F11DB18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925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3FB54-D63F-4B9B-B5B9-E8CC6438E4BD}" type="datetimeFigureOut">
              <a:rPr lang="en-US" smtClean="0"/>
              <a:t>2/14/2021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18099-2134-4C10-A7C9-C0F11DB18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246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3FB54-D63F-4B9B-B5B9-E8CC6438E4BD}" type="datetimeFigureOut">
              <a:rPr lang="en-US" smtClean="0"/>
              <a:t>2/14/2021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18099-2134-4C10-A7C9-C0F11DB18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327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3FB54-D63F-4B9B-B5B9-E8CC6438E4BD}" type="datetimeFigureOut">
              <a:rPr lang="en-US" smtClean="0"/>
              <a:t>2/14/2021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18099-2134-4C10-A7C9-C0F11DB18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504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3FB54-D63F-4B9B-B5B9-E8CC6438E4BD}" type="datetimeFigureOut">
              <a:rPr lang="en-US" smtClean="0"/>
              <a:t>2/14/2021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18099-2134-4C10-A7C9-C0F11DB18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600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18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slideLayout" Target="../slideLayouts/slideLayout39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32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33FB54-D63F-4B9B-B5B9-E8CC6438E4BD}" type="datetimeFigureOut">
              <a:rPr lang="en-US" smtClean="0"/>
              <a:t>2/14/2021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A18099-2134-4C10-A7C9-C0F11DB18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541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79F56F-C7BE-4E06-9084-705175B311B4}" type="datetimeFigureOut">
              <a:rPr lang="en-US" smtClean="0"/>
              <a:t>2/14/2021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483EC8-9C9C-4108-9C41-1E6CEC3B99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3808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825625"/>
            <a:ext cx="76753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2FA3C6-7C60-430F-B028-42B5104B86B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17877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  <p:sldLayoutId id="2147483733" r:id="rId13"/>
    <p:sldLayoutId id="2147483734" r:id="rId14"/>
    <p:sldLayoutId id="2147483735" r:id="rId15"/>
    <p:sldLayoutId id="2147483736" r:id="rId16"/>
    <p:sldLayoutId id="2147483737" r:id="rId17"/>
  </p:sldLayoutIdLst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6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9D927B-E843-462E-9476-E45B6FC0DD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5095" y="1905000"/>
            <a:ext cx="8533811" cy="2086725"/>
          </a:xfrm>
        </p:spPr>
        <p:txBody>
          <a:bodyPr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 Study Of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The Book Of Revelation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684570-74C7-4D91-8578-009947D53E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0100" y="4648918"/>
            <a:ext cx="7696200" cy="424732"/>
          </a:xfrm>
          <a:noFill/>
        </p:spPr>
        <p:txBody>
          <a:bodyPr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February 14, 2021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A796AF-6424-41FA-BBC3-01A62FCD2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C2085DC-C5DD-4A28-94F6-F9F029BCA1AE}" type="slidenum">
              <a:rPr kumimoji="0" lang="en-US" altLang="en-US" sz="900" b="1" i="0" u="none" strike="noStrike" kern="1200" cap="none" spc="0" normalizeH="0" baseline="0" noProof="0" smtClean="0">
                <a:ln>
                  <a:noFill/>
                </a:ln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900" b="1" i="0" u="none" strike="noStrike" kern="1200" cap="none" spc="0" normalizeH="0" baseline="0" noProof="0">
              <a:ln>
                <a:noFill/>
              </a:ln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49984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9759"/>
            <a:ext cx="8229600" cy="769441"/>
          </a:xfrm>
          <a:solidFill>
            <a:schemeClr val="bg1"/>
          </a:solidFill>
        </p:spPr>
        <p:txBody>
          <a:bodyPr>
            <a:spAutoFit/>
          </a:bodyPr>
          <a:lstStyle/>
          <a:p>
            <a:r>
              <a:rPr lang="en-US" b="1" u="sng" dirty="0">
                <a:latin typeface="Arial" panose="020B0604020202020204" pitchFamily="34" charset="0"/>
                <a:cs typeface="Arial" panose="020B0604020202020204" pitchFamily="34" charset="0"/>
              </a:rPr>
              <a:t>Revelation 13:8</a:t>
            </a:r>
          </a:p>
        </p:txBody>
      </p:sp>
      <p:pic>
        <p:nvPicPr>
          <p:cNvPr id="4" name="Content Placeholder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62000" y="1696720"/>
            <a:ext cx="76200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628481" y="2000054"/>
            <a:ext cx="57912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US" sz="32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all that dwell on the earth shall worship him</a:t>
            </a:r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, (every one) whose name hath </a:t>
            </a:r>
            <a:r>
              <a:rPr lang="en-US" sz="32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not been written</a:t>
            </a:r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 from the foundation of the world </a:t>
            </a:r>
            <a:r>
              <a:rPr lang="en-US" sz="32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in the book of life of the Lamb</a:t>
            </a:r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 that hath been slain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.”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2F99668-2463-473F-A6B2-CB9A98AE1AD3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Revelation 13</a:t>
            </a:r>
          </a:p>
        </p:txBody>
      </p:sp>
      <p:sp>
        <p:nvSpPr>
          <p:cNvPr id="7" name="Speech Bubble: Oval 6">
            <a:extLst>
              <a:ext uri="{FF2B5EF4-FFF2-40B4-BE49-F238E27FC236}">
                <a16:creationId xmlns:a16="http://schemas.microsoft.com/office/drawing/2014/main" id="{68EC95B0-65D7-469A-BCD3-416EC7C3F4E7}"/>
              </a:ext>
            </a:extLst>
          </p:cNvPr>
          <p:cNvSpPr/>
          <p:nvPr/>
        </p:nvSpPr>
        <p:spPr>
          <a:xfrm>
            <a:off x="6553200" y="4953000"/>
            <a:ext cx="2514600" cy="1420525"/>
          </a:xfrm>
          <a:prstGeom prst="wedgeEllipseCallout">
            <a:avLst>
              <a:gd name="adj1" fmla="val -70433"/>
              <a:gd name="adj2" fmla="val -50800"/>
            </a:avLst>
          </a:prstGeom>
          <a:solidFill>
            <a:schemeClr val="accent1">
              <a:alpha val="7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Revelation 3:5; 13:8; 17:8; 20:12, 15;</a:t>
            </a:r>
          </a:p>
          <a:p>
            <a:pPr algn="ctr"/>
            <a:r>
              <a:rPr lang="en-US" sz="2000" dirty="0"/>
              <a:t>21:27</a:t>
            </a:r>
          </a:p>
        </p:txBody>
      </p:sp>
    </p:spTree>
    <p:extLst>
      <p:ext uri="{BB962C8B-B14F-4D97-AF65-F5344CB8AC3E}">
        <p14:creationId xmlns:p14="http://schemas.microsoft.com/office/powerpoint/2010/main" val="1452547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90600" y="1600200"/>
            <a:ext cx="73152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886146" y="2504182"/>
            <a:ext cx="5410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If any man hath an ear, let him hear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.”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449759"/>
            <a:ext cx="8229600" cy="769441"/>
          </a:xfrm>
          <a:solidFill>
            <a:schemeClr val="bg1"/>
          </a:solidFill>
        </p:spPr>
        <p:txBody>
          <a:bodyPr>
            <a:spAutoFit/>
          </a:bodyPr>
          <a:lstStyle/>
          <a:p>
            <a:r>
              <a:rPr lang="en-US" b="1" u="sng" dirty="0">
                <a:latin typeface="Arial" panose="020B0604020202020204" pitchFamily="34" charset="0"/>
                <a:cs typeface="Arial" panose="020B0604020202020204" pitchFamily="34" charset="0"/>
              </a:rPr>
              <a:t>Revelation 13:9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4852CEC-6ED4-4F09-AB5C-F45A9FC9A703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Revelation 13</a:t>
            </a:r>
          </a:p>
        </p:txBody>
      </p:sp>
    </p:spTree>
    <p:extLst>
      <p:ext uri="{BB962C8B-B14F-4D97-AF65-F5344CB8AC3E}">
        <p14:creationId xmlns:p14="http://schemas.microsoft.com/office/powerpoint/2010/main" val="3308074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1417"/>
            <a:ext cx="8229600" cy="769441"/>
          </a:xfrm>
          <a:solidFill>
            <a:schemeClr val="bg1"/>
          </a:solidFill>
          <a:ln>
            <a:noFill/>
          </a:ln>
        </p:spPr>
        <p:txBody>
          <a:bodyPr>
            <a:spAutoFit/>
          </a:bodyPr>
          <a:lstStyle/>
          <a:p>
            <a:r>
              <a:rPr lang="en-US" b="1" u="sng" dirty="0">
                <a:latin typeface="Arial" panose="020B0604020202020204" pitchFamily="34" charset="0"/>
                <a:cs typeface="Arial" panose="020B0604020202020204" pitchFamily="34" charset="0"/>
              </a:rPr>
              <a:t>Many Will Worship Him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85980"/>
          </a:xfrm>
          <a:solidFill>
            <a:schemeClr val="bg1"/>
          </a:solidFill>
          <a:ln w="38100">
            <a:noFill/>
          </a:ln>
        </p:spPr>
        <p:txBody>
          <a:bodyPr>
            <a:spAutoFit/>
          </a:bodyPr>
          <a:lstStyle/>
          <a:p>
            <a:pPr>
              <a:spcBef>
                <a:spcPts val="1200"/>
              </a:spcBef>
            </a:pPr>
            <a:r>
              <a:rPr lang="en-US" dirty="0">
                <a:latin typeface="Arial Narrow" panose="020B0606020202030204" pitchFamily="34" charset="0"/>
              </a:rPr>
              <a:t>Worldwide worship of the beast did not occur during Nero’s reign, but during the reign of Domitian and later emperors.</a:t>
            </a:r>
          </a:p>
          <a:p>
            <a:pPr>
              <a:spcBef>
                <a:spcPts val="1200"/>
              </a:spcBef>
            </a:pPr>
            <a:r>
              <a:rPr lang="en-US" dirty="0">
                <a:latin typeface="Arial Narrow" panose="020B0606020202030204" pitchFamily="34" charset="0"/>
              </a:rPr>
              <a:t>Failure to worship the “beast” did not invoke a death sentence worldwide under Nero. (cf. 13:15)</a:t>
            </a:r>
          </a:p>
          <a:p>
            <a:pPr>
              <a:spcBef>
                <a:spcPts val="1200"/>
              </a:spcBef>
            </a:pPr>
            <a:r>
              <a:rPr lang="en-US" dirty="0">
                <a:latin typeface="Arial Narrow" panose="020B0606020202030204" pitchFamily="34" charset="0"/>
              </a:rPr>
              <a:t>Those “</a:t>
            </a:r>
            <a:r>
              <a:rPr lang="en-US" b="1" dirty="0">
                <a:latin typeface="Arial Narrow" panose="020B0606020202030204" pitchFamily="34" charset="0"/>
              </a:rPr>
              <a:t>not</a:t>
            </a:r>
            <a:r>
              <a:rPr lang="en-US" dirty="0">
                <a:latin typeface="Arial Narrow" panose="020B0606020202030204" pitchFamily="34" charset="0"/>
              </a:rPr>
              <a:t> </a:t>
            </a:r>
            <a:r>
              <a:rPr lang="en-US" b="1" dirty="0">
                <a:latin typeface="Arial Narrow" panose="020B0606020202030204" pitchFamily="34" charset="0"/>
              </a:rPr>
              <a:t>written in the book of life</a:t>
            </a:r>
            <a:r>
              <a:rPr lang="en-US" dirty="0">
                <a:latin typeface="Arial Narrow" panose="020B0606020202030204" pitchFamily="34" charset="0"/>
              </a:rPr>
              <a:t>” were worshipping the beast!</a:t>
            </a:r>
          </a:p>
          <a:p>
            <a:pPr>
              <a:spcBef>
                <a:spcPts val="1200"/>
              </a:spcBef>
            </a:pPr>
            <a:r>
              <a:rPr lang="en-US" dirty="0">
                <a:latin typeface="Arial Narrow" panose="020B0606020202030204" pitchFamily="34" charset="0"/>
              </a:rPr>
              <a:t>God’s </a:t>
            </a:r>
            <a:r>
              <a:rPr lang="en-US" b="1" dirty="0">
                <a:latin typeface="Arial Narrow" panose="020B0606020202030204" pitchFamily="34" charset="0"/>
              </a:rPr>
              <a:t>sacrificed Lamb</a:t>
            </a:r>
            <a:r>
              <a:rPr lang="en-US" dirty="0">
                <a:latin typeface="Arial Narrow" panose="020B0606020202030204" pitchFamily="34" charset="0"/>
              </a:rPr>
              <a:t> – Jesus Christ. Determined before the </a:t>
            </a:r>
            <a:r>
              <a:rPr lang="en-US" b="1" dirty="0">
                <a:latin typeface="Arial Narrow" panose="020B0606020202030204" pitchFamily="34" charset="0"/>
              </a:rPr>
              <a:t>world’s creation</a:t>
            </a:r>
            <a:r>
              <a:rPr lang="en-US" dirty="0">
                <a:latin typeface="Arial Narrow" panose="020B0606020202030204" pitchFamily="34" charset="0"/>
              </a:rPr>
              <a:t>!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5400DFE-77D8-4640-B044-3708CBD96720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Revelation 13</a:t>
            </a:r>
          </a:p>
        </p:txBody>
      </p:sp>
    </p:spTree>
    <p:extLst>
      <p:ext uri="{BB962C8B-B14F-4D97-AF65-F5344CB8AC3E}">
        <p14:creationId xmlns:p14="http://schemas.microsoft.com/office/powerpoint/2010/main" val="3927603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1417"/>
            <a:ext cx="8229600" cy="769441"/>
          </a:xfrm>
          <a:solidFill>
            <a:schemeClr val="bg1"/>
          </a:solidFill>
          <a:ln>
            <a:noFill/>
          </a:ln>
        </p:spPr>
        <p:txBody>
          <a:bodyPr>
            <a:spAutoFit/>
          </a:bodyPr>
          <a:lstStyle/>
          <a:p>
            <a:r>
              <a:rPr lang="en-US" b="1" u="sng" dirty="0">
                <a:latin typeface="Arial" panose="020B0604020202020204" pitchFamily="34" charset="0"/>
                <a:cs typeface="Arial" panose="020B0604020202020204" pitchFamily="34" charset="0"/>
              </a:rPr>
              <a:t>Caution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8226"/>
          </a:xfrm>
          <a:solidFill>
            <a:schemeClr val="bg1"/>
          </a:solidFill>
          <a:ln>
            <a:noFill/>
          </a:ln>
        </p:spPr>
        <p:txBody>
          <a:bodyPr>
            <a:spAutoFit/>
          </a:bodyPr>
          <a:lstStyle/>
          <a:p>
            <a:r>
              <a:rPr lang="en-US" dirty="0">
                <a:latin typeface="Arial Narrow" panose="020B0606020202030204" pitchFamily="34" charset="0"/>
              </a:rPr>
              <a:t>Some want to make </a:t>
            </a:r>
            <a:r>
              <a:rPr lang="en-US" i="1" dirty="0">
                <a:latin typeface="Arial Narrow" panose="020B0606020202030204" pitchFamily="34" charset="0"/>
              </a:rPr>
              <a:t>“those who have been slain” </a:t>
            </a:r>
            <a:r>
              <a:rPr lang="en-US" dirty="0">
                <a:latin typeface="Arial Narrow" panose="020B0606020202030204" pitchFamily="34" charset="0"/>
              </a:rPr>
              <a:t>(verse 8) names that were written before …</a:t>
            </a:r>
          </a:p>
          <a:p>
            <a:r>
              <a:rPr lang="en-US" b="1" dirty="0">
                <a:latin typeface="Arial Narrow" panose="020B0606020202030204" pitchFamily="34" charset="0"/>
              </a:rPr>
              <a:t>Foreknowledge of God </a:t>
            </a:r>
            <a:r>
              <a:rPr lang="en-US" dirty="0">
                <a:latin typeface="Arial Narrow" panose="020B0606020202030204" pitchFamily="34" charset="0"/>
              </a:rPr>
              <a:t>was the reward of those who would be faithful – not </a:t>
            </a:r>
            <a:r>
              <a:rPr lang="en-US" b="1" u="sng" dirty="0">
                <a:latin typeface="Arial Narrow" panose="020B0606020202030204" pitchFamily="34" charset="0"/>
              </a:rPr>
              <a:t>WHO</a:t>
            </a:r>
            <a:r>
              <a:rPr lang="en-US" dirty="0">
                <a:latin typeface="Arial Narrow" panose="020B0606020202030204" pitchFamily="34" charset="0"/>
              </a:rPr>
              <a:t> they would be!</a:t>
            </a:r>
          </a:p>
          <a:p>
            <a:r>
              <a:rPr lang="en-US" b="1" dirty="0">
                <a:latin typeface="Arial Narrow" panose="020B0606020202030204" pitchFamily="34" charset="0"/>
              </a:rPr>
              <a:t>Christ’s death </a:t>
            </a:r>
            <a:r>
              <a:rPr lang="en-US" dirty="0">
                <a:latin typeface="Arial Narrow" panose="020B0606020202030204" pitchFamily="34" charset="0"/>
              </a:rPr>
              <a:t>predetermined – not who the saved would be </a:t>
            </a:r>
            <a:r>
              <a:rPr lang="en-US" b="1" dirty="0">
                <a:latin typeface="Arial Narrow" panose="020B0606020202030204" pitchFamily="34" charset="0"/>
              </a:rPr>
              <a:t>(Ephesians 1:3; 3:10)</a:t>
            </a:r>
          </a:p>
          <a:p>
            <a:pPr lvl="1">
              <a:spcBef>
                <a:spcPts val="0"/>
              </a:spcBef>
            </a:pPr>
            <a:r>
              <a:rPr lang="en-US" b="1" dirty="0">
                <a:latin typeface="Arial Narrow" panose="020B0606020202030204" pitchFamily="34" charset="0"/>
              </a:rPr>
              <a:t>Acts 2:23; John 17:24; 1 Peter 1:20; Hebrews 9:26</a:t>
            </a:r>
          </a:p>
          <a:p>
            <a:r>
              <a:rPr lang="en-US" dirty="0">
                <a:latin typeface="Arial Narrow" panose="020B0606020202030204" pitchFamily="34" charset="0"/>
              </a:rPr>
              <a:t>Those who seek salvation should open their ears and </a:t>
            </a:r>
            <a:r>
              <a:rPr lang="en-US" b="1" dirty="0">
                <a:latin typeface="Arial Narrow" panose="020B0606020202030204" pitchFamily="34" charset="0"/>
              </a:rPr>
              <a:t>LISTEN</a:t>
            </a:r>
            <a:r>
              <a:rPr lang="en-US" dirty="0">
                <a:latin typeface="Arial Narrow" panose="020B0606020202030204" pitchFamily="34" charset="0"/>
              </a:rPr>
              <a:t> to God! (verse 9)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E2E71BD-43A7-44A3-B541-C3478412646F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Revelation 13</a:t>
            </a:r>
          </a:p>
        </p:txBody>
      </p:sp>
    </p:spTree>
    <p:extLst>
      <p:ext uri="{BB962C8B-B14F-4D97-AF65-F5344CB8AC3E}">
        <p14:creationId xmlns:p14="http://schemas.microsoft.com/office/powerpoint/2010/main" val="2327568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9759"/>
            <a:ext cx="8229600" cy="769441"/>
          </a:xfrm>
          <a:solidFill>
            <a:schemeClr val="bg1"/>
          </a:solidFill>
        </p:spPr>
        <p:txBody>
          <a:bodyPr>
            <a:spAutoFit/>
          </a:bodyPr>
          <a:lstStyle/>
          <a:p>
            <a:r>
              <a:rPr lang="en-US" b="1" u="sng" dirty="0">
                <a:latin typeface="Arial" panose="020B0604020202020204" pitchFamily="34" charset="0"/>
                <a:cs typeface="Arial" panose="020B0604020202020204" pitchFamily="34" charset="0"/>
              </a:rPr>
              <a:t>Revelation 13:10</a:t>
            </a:r>
          </a:p>
        </p:txBody>
      </p:sp>
      <p:pic>
        <p:nvPicPr>
          <p:cNvPr id="4" name="Content Placeholder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66800" y="1600200"/>
            <a:ext cx="73152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962346" y="1780881"/>
            <a:ext cx="54102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If any man (is) for captivity, into captivity he goeth: if any man shall kill with the sword, with the sword must he be killed. </a:t>
            </a:r>
            <a:r>
              <a:rPr lang="en-US" sz="32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Here is the patience and the faith of the saints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.”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D352349-3187-41D6-836C-274BC1E6ECF9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Revelation 13</a:t>
            </a:r>
          </a:p>
        </p:txBody>
      </p:sp>
      <p:sp>
        <p:nvSpPr>
          <p:cNvPr id="7" name="Speech Bubble: Oval 6">
            <a:extLst>
              <a:ext uri="{FF2B5EF4-FFF2-40B4-BE49-F238E27FC236}">
                <a16:creationId xmlns:a16="http://schemas.microsoft.com/office/drawing/2014/main" id="{D87BE1C2-D389-4FF1-922B-5815BA828AB0}"/>
              </a:ext>
            </a:extLst>
          </p:cNvPr>
          <p:cNvSpPr/>
          <p:nvPr/>
        </p:nvSpPr>
        <p:spPr>
          <a:xfrm>
            <a:off x="7086600" y="4751675"/>
            <a:ext cx="1905000" cy="868362"/>
          </a:xfrm>
          <a:prstGeom prst="wedgeEllipseCallout">
            <a:avLst>
              <a:gd name="adj1" fmla="val -70433"/>
              <a:gd name="adj2" fmla="val -50800"/>
            </a:avLst>
          </a:prstGeom>
          <a:solidFill>
            <a:schemeClr val="accent1">
              <a:alpha val="7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Revelation 14:12</a:t>
            </a:r>
          </a:p>
        </p:txBody>
      </p:sp>
    </p:spTree>
    <p:extLst>
      <p:ext uri="{BB962C8B-B14F-4D97-AF65-F5344CB8AC3E}">
        <p14:creationId xmlns:p14="http://schemas.microsoft.com/office/powerpoint/2010/main" val="172456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9759"/>
            <a:ext cx="8229600" cy="769441"/>
          </a:xfrm>
          <a:solidFill>
            <a:schemeClr val="bg1"/>
          </a:solidFill>
          <a:ln>
            <a:noFill/>
          </a:ln>
        </p:spPr>
        <p:txBody>
          <a:bodyPr>
            <a:spAutoFit/>
          </a:bodyPr>
          <a:lstStyle/>
          <a:p>
            <a:r>
              <a:rPr lang="en-US" b="1" u="sng" dirty="0">
                <a:latin typeface="Arial" panose="020B0604020202020204" pitchFamily="34" charset="0"/>
                <a:cs typeface="Arial" panose="020B0604020202020204" pitchFamily="34" charset="0"/>
              </a:rPr>
              <a:t>Tables Will Be Turned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295400"/>
            <a:ext cx="8991600" cy="5447645"/>
          </a:xfrm>
          <a:solidFill>
            <a:schemeClr val="bg1"/>
          </a:solidFill>
          <a:ln w="38100">
            <a:noFill/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sz="2900" b="1" dirty="0">
                <a:latin typeface="Arial Narrow" panose="020B0606020202030204" pitchFamily="34" charset="0"/>
              </a:rPr>
              <a:t>Many Christians would suffer and die at the hands of the beast.</a:t>
            </a:r>
          </a:p>
          <a:p>
            <a:pPr lvl="0">
              <a:spcBef>
                <a:spcPts val="0"/>
              </a:spcBef>
            </a:pPr>
            <a:r>
              <a:rPr lang="en-US" sz="2900" b="1" dirty="0">
                <a:latin typeface="Arial Narrow" panose="020B0606020202030204" pitchFamily="34" charset="0"/>
              </a:rPr>
              <a:t>God’s promise</a:t>
            </a:r>
            <a:r>
              <a:rPr lang="en-US" sz="2900" dirty="0">
                <a:latin typeface="Arial Narrow" panose="020B0606020202030204" pitchFamily="34" charset="0"/>
              </a:rPr>
              <a:t> – His justice would prevail and triumph over the beast!</a:t>
            </a:r>
            <a:r>
              <a:rPr lang="en-US" sz="2900" dirty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en-US" sz="2900" i="1" dirty="0">
                <a:latin typeface="Arial Narrow" panose="020B0606020202030204" pitchFamily="34" charset="0"/>
                <a:cs typeface="Arial" panose="020B0604020202020204" pitchFamily="34" charset="0"/>
              </a:rPr>
              <a:t>“But the saints of the Most High shall receive the kingdom, and possess the kingdom for ever, even for ever and ever.”</a:t>
            </a:r>
            <a:r>
              <a:rPr lang="en-US" sz="2900" dirty="0">
                <a:latin typeface="Arial Narrow" panose="020B0606020202030204" pitchFamily="34" charset="0"/>
                <a:cs typeface="Arial" panose="020B0604020202020204" pitchFamily="34" charset="0"/>
              </a:rPr>
              <a:t> (Daniel 7:18; cf. Daniel 7:22-27).</a:t>
            </a:r>
            <a:endParaRPr lang="en-US" sz="2900" dirty="0">
              <a:latin typeface="Arial Narrow" panose="020B060602020203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2900" dirty="0">
                <a:latin typeface="Arial Narrow" panose="020B0606020202030204" pitchFamily="34" charset="0"/>
              </a:rPr>
              <a:t>Those who have killed by the sword </a:t>
            </a:r>
            <a:r>
              <a:rPr lang="en-US" sz="2900" b="1" dirty="0">
                <a:latin typeface="Arial Narrow" panose="020B0606020202030204" pitchFamily="34" charset="0"/>
              </a:rPr>
              <a:t>will</a:t>
            </a:r>
            <a:r>
              <a:rPr lang="en-US" sz="2900" dirty="0">
                <a:latin typeface="Arial Narrow" panose="020B0606020202030204" pitchFamily="34" charset="0"/>
              </a:rPr>
              <a:t> </a:t>
            </a:r>
            <a:r>
              <a:rPr lang="en-US" sz="2900" b="1" dirty="0">
                <a:latin typeface="Arial Narrow" panose="020B0606020202030204" pitchFamily="34" charset="0"/>
              </a:rPr>
              <a:t>suffer a similar fate.</a:t>
            </a:r>
          </a:p>
          <a:p>
            <a:pPr>
              <a:spcBef>
                <a:spcPts val="0"/>
              </a:spcBef>
            </a:pPr>
            <a:r>
              <a:rPr lang="en-US" sz="2900" i="1" dirty="0">
                <a:latin typeface="Arial Narrow" panose="020B0606020202030204" pitchFamily="34" charset="0"/>
              </a:rPr>
              <a:t>“</a:t>
            </a:r>
            <a:r>
              <a:rPr lang="en-US" sz="2900" b="1" i="1" dirty="0">
                <a:latin typeface="Arial Narrow" panose="020B0606020202030204" pitchFamily="34" charset="0"/>
              </a:rPr>
              <a:t>Led captivity captive</a:t>
            </a:r>
            <a:r>
              <a:rPr lang="en-US" sz="2900" i="1" dirty="0">
                <a:latin typeface="Arial Narrow" panose="020B0606020202030204" pitchFamily="34" charset="0"/>
              </a:rPr>
              <a:t>” – </a:t>
            </a:r>
            <a:r>
              <a:rPr lang="en-US" sz="2900" b="1" dirty="0">
                <a:latin typeface="Arial Narrow" panose="020B0606020202030204" pitchFamily="34" charset="0"/>
              </a:rPr>
              <a:t>Ephesians 4:8</a:t>
            </a:r>
          </a:p>
          <a:p>
            <a:pPr>
              <a:spcBef>
                <a:spcPts val="0"/>
              </a:spcBef>
            </a:pPr>
            <a:r>
              <a:rPr lang="en-US" sz="2900" b="1" dirty="0">
                <a:latin typeface="Arial Narrow" panose="020B0606020202030204" pitchFamily="34" charset="0"/>
              </a:rPr>
              <a:t>The beast would be destroyed. </a:t>
            </a:r>
            <a:r>
              <a:rPr lang="en-US" sz="2900" dirty="0">
                <a:latin typeface="Arial Narrow" panose="020B0606020202030204" pitchFamily="34" charset="0"/>
              </a:rPr>
              <a:t>This gave the saints reason to hold on and </a:t>
            </a:r>
            <a:r>
              <a:rPr lang="en-US" sz="2900" b="1" dirty="0">
                <a:latin typeface="Arial Narrow" panose="020B0606020202030204" pitchFamily="34" charset="0"/>
              </a:rPr>
              <a:t>preserved their faith</a:t>
            </a:r>
            <a:r>
              <a:rPr lang="en-US" sz="2900" dirty="0">
                <a:latin typeface="Arial Narrow" panose="020B0606020202030204" pitchFamily="34" charset="0"/>
              </a:rPr>
              <a:t>! In the end, God wins!</a:t>
            </a:r>
            <a:br>
              <a:rPr lang="en-US" sz="2900" dirty="0">
                <a:latin typeface="Arial Narrow" panose="020B0606020202030204" pitchFamily="34" charset="0"/>
              </a:rPr>
            </a:br>
            <a:r>
              <a:rPr lang="en-US" sz="2900" dirty="0">
                <a:latin typeface="Arial Narrow" panose="020B0606020202030204" pitchFamily="34" charset="0"/>
              </a:rPr>
              <a:t>(cf. Daniel 7:11-12 </a:t>
            </a:r>
            <a:r>
              <a:rPr lang="en-US" sz="2900" i="1" dirty="0">
                <a:latin typeface="Arial Narrow" panose="020B0606020202030204" pitchFamily="34" charset="0"/>
              </a:rPr>
              <a:t>“Burned with fire …” </a:t>
            </a:r>
            <a:r>
              <a:rPr lang="en-US" sz="2900" dirty="0">
                <a:latin typeface="Arial Narrow" panose="020B0606020202030204" pitchFamily="34" charset="0"/>
              </a:rPr>
              <a:t>Revelation 2:10;</a:t>
            </a:r>
            <a:br>
              <a:rPr lang="en-US" sz="2900" dirty="0">
                <a:latin typeface="Arial Narrow" panose="020B0606020202030204" pitchFamily="34" charset="0"/>
              </a:rPr>
            </a:br>
            <a:r>
              <a:rPr lang="en-US" sz="2900" dirty="0">
                <a:latin typeface="Arial Narrow" panose="020B0606020202030204" pitchFamily="34" charset="0"/>
              </a:rPr>
              <a:t>19:19-21; 20:10)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029324B-4B09-4FB0-92EA-01A26B5F23DC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Revelation 13</a:t>
            </a:r>
          </a:p>
        </p:txBody>
      </p:sp>
    </p:spTree>
    <p:extLst>
      <p:ext uri="{BB962C8B-B14F-4D97-AF65-F5344CB8AC3E}">
        <p14:creationId xmlns:p14="http://schemas.microsoft.com/office/powerpoint/2010/main" val="1278385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9759"/>
            <a:ext cx="8229600" cy="769441"/>
          </a:xfrm>
          <a:solidFill>
            <a:schemeClr val="bg1"/>
          </a:solidFill>
        </p:spPr>
        <p:txBody>
          <a:bodyPr>
            <a:spAutoFit/>
          </a:bodyPr>
          <a:lstStyle/>
          <a:p>
            <a:r>
              <a:rPr lang="en-US" b="1" u="sng" dirty="0">
                <a:latin typeface="Arial" panose="020B0604020202020204" pitchFamily="34" charset="0"/>
                <a:cs typeface="Arial" panose="020B0604020202020204" pitchFamily="34" charset="0"/>
              </a:rPr>
              <a:t>Revelation 13:11</a:t>
            </a:r>
          </a:p>
        </p:txBody>
      </p:sp>
      <p:pic>
        <p:nvPicPr>
          <p:cNvPr id="4" name="Content Placeholder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14400" y="1600200"/>
            <a:ext cx="73152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828800" y="2029119"/>
            <a:ext cx="54102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And I saw </a:t>
            </a:r>
            <a:r>
              <a:rPr lang="en-US" sz="32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another beast coming up out of the earth</a:t>
            </a:r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; and he had two horns like unto a lamb, and he spake as a dragon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.”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90AA3B6-0AB1-41A3-BD3A-858E678E4C8F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Revelation 13</a:t>
            </a:r>
          </a:p>
        </p:txBody>
      </p:sp>
      <p:sp>
        <p:nvSpPr>
          <p:cNvPr id="7" name="Speech Bubble: Oval 6">
            <a:extLst>
              <a:ext uri="{FF2B5EF4-FFF2-40B4-BE49-F238E27FC236}">
                <a16:creationId xmlns:a16="http://schemas.microsoft.com/office/drawing/2014/main" id="{A44F3B5D-7E3C-4D38-9393-B6DE3278F32D}"/>
              </a:ext>
            </a:extLst>
          </p:cNvPr>
          <p:cNvSpPr/>
          <p:nvPr/>
        </p:nvSpPr>
        <p:spPr>
          <a:xfrm>
            <a:off x="6781800" y="2539812"/>
            <a:ext cx="2274277" cy="889188"/>
          </a:xfrm>
          <a:prstGeom prst="wedgeEllipseCallout">
            <a:avLst>
              <a:gd name="adj1" fmla="val -70433"/>
              <a:gd name="adj2" fmla="val -50800"/>
            </a:avLst>
          </a:prstGeom>
          <a:solidFill>
            <a:schemeClr val="accent1">
              <a:alpha val="7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cf. Revelation 13:1</a:t>
            </a:r>
          </a:p>
        </p:txBody>
      </p:sp>
    </p:spTree>
    <p:extLst>
      <p:ext uri="{BB962C8B-B14F-4D97-AF65-F5344CB8AC3E}">
        <p14:creationId xmlns:p14="http://schemas.microsoft.com/office/powerpoint/2010/main" val="1349543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66800" y="1600200"/>
            <a:ext cx="73152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969477" y="2058412"/>
            <a:ext cx="5410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>
                <a:latin typeface="Arial Narrow" panose="020B0606020202030204" pitchFamily="34" charset="0"/>
              </a:rPr>
              <a:t>“</a:t>
            </a:r>
            <a:r>
              <a:rPr lang="en-US" sz="3200" b="1" i="1" dirty="0">
                <a:latin typeface="Arial Narrow" panose="020B0606020202030204" pitchFamily="34" charset="0"/>
              </a:rPr>
              <a:t>And he </a:t>
            </a:r>
            <a:r>
              <a:rPr lang="en-US" sz="3200" b="1" i="1" u="sng" dirty="0">
                <a:latin typeface="Arial Narrow" panose="020B0606020202030204" pitchFamily="34" charset="0"/>
              </a:rPr>
              <a:t>exerciseth all the authority of the first beast in his sight</a:t>
            </a:r>
            <a:r>
              <a:rPr lang="en-US" sz="3200" b="1" i="1" dirty="0">
                <a:latin typeface="Arial Narrow" panose="020B0606020202030204" pitchFamily="34" charset="0"/>
              </a:rPr>
              <a:t>. And he maketh the earth and them that dwell therein to worship the first beast, whose death-stroke was healed</a:t>
            </a:r>
            <a:r>
              <a:rPr lang="en-US" sz="3200" i="1" dirty="0">
                <a:latin typeface="Arial Narrow" panose="020B0606020202030204" pitchFamily="34" charset="0"/>
              </a:rPr>
              <a:t>.”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449759"/>
            <a:ext cx="8229600" cy="769441"/>
          </a:xfrm>
          <a:solidFill>
            <a:schemeClr val="bg1"/>
          </a:solidFill>
        </p:spPr>
        <p:txBody>
          <a:bodyPr>
            <a:spAutoFit/>
          </a:bodyPr>
          <a:lstStyle/>
          <a:p>
            <a:r>
              <a:rPr lang="en-US" b="1" u="sng" dirty="0">
                <a:latin typeface="Arial" panose="020B0604020202020204" pitchFamily="34" charset="0"/>
                <a:cs typeface="Arial" panose="020B0604020202020204" pitchFamily="34" charset="0"/>
              </a:rPr>
              <a:t>Revelation 13:12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F7F9F5A-5424-477B-803F-66361A9BDA0C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Revelation 13</a:t>
            </a:r>
          </a:p>
        </p:txBody>
      </p:sp>
      <p:sp>
        <p:nvSpPr>
          <p:cNvPr id="8" name="Speech Bubble: Oval 7">
            <a:extLst>
              <a:ext uri="{FF2B5EF4-FFF2-40B4-BE49-F238E27FC236}">
                <a16:creationId xmlns:a16="http://schemas.microsoft.com/office/drawing/2014/main" id="{825508B0-2713-44AA-A4D2-155409110DB1}"/>
              </a:ext>
            </a:extLst>
          </p:cNvPr>
          <p:cNvSpPr/>
          <p:nvPr/>
        </p:nvSpPr>
        <p:spPr>
          <a:xfrm>
            <a:off x="7162800" y="3048000"/>
            <a:ext cx="1905000" cy="868362"/>
          </a:xfrm>
          <a:prstGeom prst="wedgeEllipseCallout">
            <a:avLst>
              <a:gd name="adj1" fmla="val -70433"/>
              <a:gd name="adj2" fmla="val -50800"/>
            </a:avLst>
          </a:prstGeom>
          <a:solidFill>
            <a:schemeClr val="accent1">
              <a:alpha val="7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Revelation 13:2</a:t>
            </a:r>
          </a:p>
        </p:txBody>
      </p:sp>
    </p:spTree>
    <p:extLst>
      <p:ext uri="{BB962C8B-B14F-4D97-AF65-F5344CB8AC3E}">
        <p14:creationId xmlns:p14="http://schemas.microsoft.com/office/powerpoint/2010/main" val="2530895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9759"/>
            <a:ext cx="8229600" cy="769441"/>
          </a:xfrm>
          <a:solidFill>
            <a:schemeClr val="bg1"/>
          </a:solidFill>
          <a:ln>
            <a:noFill/>
          </a:ln>
        </p:spPr>
        <p:txBody>
          <a:bodyPr>
            <a:spAutoFit/>
          </a:bodyPr>
          <a:lstStyle/>
          <a:p>
            <a:r>
              <a:rPr lang="en-US" b="1" u="sng" dirty="0">
                <a:latin typeface="Arial" panose="020B0604020202020204" pitchFamily="34" charset="0"/>
                <a:cs typeface="Arial" panose="020B0604020202020204" pitchFamily="34" charset="0"/>
              </a:rPr>
              <a:t>Second Beast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398401"/>
          </a:xfrm>
          <a:solidFill>
            <a:schemeClr val="bg1"/>
          </a:solidFill>
          <a:ln w="38100">
            <a:noFill/>
          </a:ln>
        </p:spPr>
        <p:txBody>
          <a:bodyPr>
            <a:spAutoFit/>
          </a:bodyPr>
          <a:lstStyle/>
          <a:p>
            <a:r>
              <a:rPr lang="en-US" dirty="0">
                <a:latin typeface="Arial Narrow" panose="020B0606020202030204" pitchFamily="34" charset="0"/>
              </a:rPr>
              <a:t>Four </a:t>
            </a:r>
            <a:r>
              <a:rPr lang="en-US" b="1" u="sng" dirty="0">
                <a:latin typeface="Arial Narrow" panose="020B0606020202030204" pitchFamily="34" charset="0"/>
              </a:rPr>
              <a:t>characteristics</a:t>
            </a:r>
            <a:r>
              <a:rPr lang="en-US" dirty="0">
                <a:latin typeface="Arial Narrow" panose="020B0606020202030204" pitchFamily="34" charset="0"/>
              </a:rPr>
              <a:t>:</a:t>
            </a:r>
          </a:p>
          <a:p>
            <a:pPr lvl="1"/>
            <a:r>
              <a:rPr lang="en-US" dirty="0">
                <a:latin typeface="Arial Narrow" panose="020B0606020202030204" pitchFamily="34" charset="0"/>
              </a:rPr>
              <a:t>“</a:t>
            </a:r>
            <a:r>
              <a:rPr lang="en-US" b="1" dirty="0">
                <a:latin typeface="Arial Narrow" panose="020B0606020202030204" pitchFamily="34" charset="0"/>
              </a:rPr>
              <a:t>Two horns like a lamb</a:t>
            </a:r>
            <a:r>
              <a:rPr lang="en-US" dirty="0">
                <a:latin typeface="Arial Narrow" panose="020B0606020202030204" pitchFamily="34" charset="0"/>
              </a:rPr>
              <a:t>” (religious appearance)</a:t>
            </a:r>
          </a:p>
          <a:p>
            <a:pPr lvl="1"/>
            <a:r>
              <a:rPr lang="en-US" dirty="0">
                <a:latin typeface="Arial Narrow" panose="020B0606020202030204" pitchFamily="34" charset="0"/>
              </a:rPr>
              <a:t>“</a:t>
            </a:r>
            <a:r>
              <a:rPr lang="en-US" b="1" dirty="0">
                <a:latin typeface="Arial Narrow" panose="020B0606020202030204" pitchFamily="34" charset="0"/>
              </a:rPr>
              <a:t>Spoke as a dragon</a:t>
            </a:r>
            <a:r>
              <a:rPr lang="en-US" dirty="0">
                <a:latin typeface="Arial Narrow" panose="020B0606020202030204" pitchFamily="34" charset="0"/>
              </a:rPr>
              <a:t>” (cf. 13:2, an agent of Satan)</a:t>
            </a:r>
          </a:p>
          <a:p>
            <a:pPr lvl="1"/>
            <a:r>
              <a:rPr lang="en-US" dirty="0">
                <a:latin typeface="Arial Narrow" panose="020B0606020202030204" pitchFamily="34" charset="0"/>
              </a:rPr>
              <a:t>“</a:t>
            </a:r>
            <a:r>
              <a:rPr lang="en-US" b="1" dirty="0">
                <a:latin typeface="Arial Narrow" panose="020B0606020202030204" pitchFamily="34" charset="0"/>
              </a:rPr>
              <a:t>Exercised all the power of the first beast</a:t>
            </a:r>
            <a:r>
              <a:rPr lang="en-US" dirty="0">
                <a:latin typeface="Arial Narrow" panose="020B0606020202030204" pitchFamily="34" charset="0"/>
              </a:rPr>
              <a:t>” (backed by political power)</a:t>
            </a:r>
          </a:p>
          <a:p>
            <a:pPr lvl="1"/>
            <a:r>
              <a:rPr lang="en-US" dirty="0">
                <a:latin typeface="Arial Narrow" panose="020B0606020202030204" pitchFamily="34" charset="0"/>
              </a:rPr>
              <a:t>“</a:t>
            </a:r>
            <a:r>
              <a:rPr lang="en-US" b="1" dirty="0">
                <a:latin typeface="Arial Narrow" panose="020B0606020202030204" pitchFamily="34" charset="0"/>
              </a:rPr>
              <a:t>Caused the earth to worship the first beast</a:t>
            </a:r>
            <a:r>
              <a:rPr lang="en-US" dirty="0">
                <a:latin typeface="Arial Narrow" panose="020B0606020202030204" pitchFamily="34" charset="0"/>
              </a:rPr>
              <a:t>” (represents the pagans’ false worship of the Caesars as gods)</a:t>
            </a:r>
          </a:p>
          <a:p>
            <a:pPr lvl="1"/>
            <a:r>
              <a:rPr lang="en-US" dirty="0">
                <a:latin typeface="Arial Narrow" panose="020B0606020202030204" pitchFamily="34" charset="0"/>
              </a:rPr>
              <a:t>Emperor worship was </a:t>
            </a:r>
            <a:r>
              <a:rPr lang="en-US" sz="3200" b="1" dirty="0">
                <a:latin typeface="Arial Narrow" panose="020B0606020202030204" pitchFamily="34" charset="0"/>
              </a:rPr>
              <a:t>enforced</a:t>
            </a:r>
            <a:r>
              <a:rPr lang="en-US" dirty="0">
                <a:latin typeface="Arial Narrow" panose="020B0606020202030204" pitchFamily="34" charset="0"/>
              </a:rPr>
              <a:t> by the imperial power of the sea-beast, supported by a delegated commune. “Roman </a:t>
            </a:r>
            <a:r>
              <a:rPr lang="en-US" dirty="0" err="1">
                <a:latin typeface="Arial Narrow" panose="020B0606020202030204" pitchFamily="34" charset="0"/>
              </a:rPr>
              <a:t>Concilia</a:t>
            </a:r>
            <a:r>
              <a:rPr lang="en-US" dirty="0">
                <a:latin typeface="Arial Narrow" panose="020B0606020202030204" pitchFamily="34" charset="0"/>
              </a:rPr>
              <a:t>”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D4C163A-2A55-47B0-B695-AA09E07D26A8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Revelation 13</a:t>
            </a:r>
          </a:p>
        </p:txBody>
      </p:sp>
    </p:spTree>
    <p:extLst>
      <p:ext uri="{BB962C8B-B14F-4D97-AF65-F5344CB8AC3E}">
        <p14:creationId xmlns:p14="http://schemas.microsoft.com/office/powerpoint/2010/main" val="1175288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371600"/>
            <a:ext cx="8991600" cy="5293757"/>
          </a:xfrm>
          <a:solidFill>
            <a:schemeClr val="bg1"/>
          </a:solidFill>
          <a:ln w="38100">
            <a:noFill/>
          </a:ln>
        </p:spPr>
        <p:txBody>
          <a:bodyPr wrap="square">
            <a:spAutoFit/>
          </a:bodyPr>
          <a:lstStyle/>
          <a:p>
            <a:r>
              <a:rPr lang="en-US" dirty="0">
                <a:latin typeface="Arial Narrow" panose="020B0606020202030204" pitchFamily="34" charset="0"/>
              </a:rPr>
              <a:t>The beast </a:t>
            </a:r>
            <a:r>
              <a:rPr lang="en-US" b="1" dirty="0">
                <a:latin typeface="Arial Narrow" panose="020B0606020202030204" pitchFamily="34" charset="0"/>
              </a:rPr>
              <a:t>from the earth</a:t>
            </a:r>
          </a:p>
          <a:p>
            <a:pPr>
              <a:spcBef>
                <a:spcPts val="1200"/>
              </a:spcBef>
            </a:pPr>
            <a:r>
              <a:rPr lang="en-US" dirty="0">
                <a:latin typeface="Arial Narrow" panose="020B0606020202030204" pitchFamily="34" charset="0"/>
              </a:rPr>
              <a:t>The </a:t>
            </a:r>
            <a:r>
              <a:rPr lang="en-US" i="1" dirty="0">
                <a:latin typeface="Arial Narrow" panose="020B0606020202030204" pitchFamily="34" charset="0"/>
              </a:rPr>
              <a:t>“</a:t>
            </a:r>
            <a:r>
              <a:rPr lang="en-US" b="1" i="1" dirty="0">
                <a:latin typeface="Arial Narrow" panose="020B0606020202030204" pitchFamily="34" charset="0"/>
              </a:rPr>
              <a:t>land (earth) beast</a:t>
            </a:r>
            <a:r>
              <a:rPr lang="en-US" i="1" dirty="0">
                <a:latin typeface="Arial Narrow" panose="020B0606020202030204" pitchFamily="34" charset="0"/>
              </a:rPr>
              <a:t>” – </a:t>
            </a:r>
            <a:r>
              <a:rPr lang="en-US" dirty="0">
                <a:latin typeface="Arial Narrow" panose="020B0606020202030204" pitchFamily="34" charset="0"/>
              </a:rPr>
              <a:t>represents </a:t>
            </a:r>
            <a:r>
              <a:rPr lang="en-US" b="1" dirty="0">
                <a:latin typeface="Arial Narrow" panose="020B0606020202030204" pitchFamily="34" charset="0"/>
              </a:rPr>
              <a:t>false religion.</a:t>
            </a:r>
          </a:p>
          <a:p>
            <a:pPr>
              <a:spcBef>
                <a:spcPts val="1200"/>
              </a:spcBef>
            </a:pPr>
            <a:r>
              <a:rPr lang="en-US" dirty="0">
                <a:latin typeface="Arial Narrow" panose="020B0606020202030204" pitchFamily="34" charset="0"/>
              </a:rPr>
              <a:t>Appearance of the </a:t>
            </a:r>
            <a:r>
              <a:rPr lang="en-US" b="1" dirty="0">
                <a:latin typeface="Arial Narrow" panose="020B0606020202030204" pitchFamily="34" charset="0"/>
              </a:rPr>
              <a:t>lamb</a:t>
            </a:r>
            <a:r>
              <a:rPr lang="en-US" dirty="0">
                <a:latin typeface="Arial Narrow" panose="020B0606020202030204" pitchFamily="34" charset="0"/>
              </a:rPr>
              <a:t> – but the </a:t>
            </a:r>
            <a:r>
              <a:rPr lang="en-US" b="1" dirty="0">
                <a:latin typeface="Arial Narrow" panose="020B0606020202030204" pitchFamily="34" charset="0"/>
              </a:rPr>
              <a:t>voice of the dragon</a:t>
            </a:r>
            <a:r>
              <a:rPr lang="en-US" dirty="0">
                <a:latin typeface="Arial Narrow" panose="020B0606020202030204" pitchFamily="34" charset="0"/>
              </a:rPr>
              <a:t>!</a:t>
            </a:r>
          </a:p>
          <a:p>
            <a:pPr>
              <a:spcBef>
                <a:spcPts val="1200"/>
              </a:spcBef>
            </a:pPr>
            <a:r>
              <a:rPr lang="en-US" dirty="0">
                <a:latin typeface="Arial Narrow" panose="020B0606020202030204" pitchFamily="34" charset="0"/>
              </a:rPr>
              <a:t>Speaking lies and falsehoods – </a:t>
            </a:r>
            <a:r>
              <a:rPr lang="en-US" b="1" dirty="0">
                <a:latin typeface="Arial Narrow" panose="020B0606020202030204" pitchFamily="34" charset="0"/>
              </a:rPr>
              <a:t>trademarks</a:t>
            </a:r>
            <a:r>
              <a:rPr lang="en-US" dirty="0">
                <a:latin typeface="Arial Narrow" panose="020B0606020202030204" pitchFamily="34" charset="0"/>
              </a:rPr>
              <a:t> of Satan </a:t>
            </a:r>
            <a:r>
              <a:rPr lang="en-US" b="1" dirty="0">
                <a:latin typeface="Arial Narrow" panose="020B0606020202030204" pitchFamily="34" charset="0"/>
              </a:rPr>
              <a:t>(John 8:44)</a:t>
            </a:r>
          </a:p>
          <a:p>
            <a:pPr>
              <a:spcBef>
                <a:spcPts val="1200"/>
              </a:spcBef>
            </a:pPr>
            <a:r>
              <a:rPr lang="en-US" b="1" dirty="0">
                <a:latin typeface="Arial Narrow" panose="020B0606020202030204" pitchFamily="34" charset="0"/>
              </a:rPr>
              <a:t>Mission</a:t>
            </a:r>
            <a:r>
              <a:rPr lang="en-US" dirty="0">
                <a:latin typeface="Arial Narrow" panose="020B0606020202030204" pitchFamily="34" charset="0"/>
              </a:rPr>
              <a:t> – </a:t>
            </a:r>
            <a:r>
              <a:rPr lang="en-US" b="1" dirty="0">
                <a:latin typeface="Arial Narrow" panose="020B0606020202030204" pitchFamily="34" charset="0"/>
              </a:rPr>
              <a:t>to cause men to worship the beast that came out of the sea!</a:t>
            </a:r>
          </a:p>
          <a:p>
            <a:pPr>
              <a:spcBef>
                <a:spcPts val="1200"/>
              </a:spcBef>
            </a:pPr>
            <a:r>
              <a:rPr lang="en-US" dirty="0">
                <a:latin typeface="Arial Narrow" panose="020B0606020202030204" pitchFamily="34" charset="0"/>
              </a:rPr>
              <a:t>NOTE: Referred to in other places as </a:t>
            </a:r>
            <a:r>
              <a:rPr lang="en-US" i="1" dirty="0">
                <a:latin typeface="Arial Narrow" panose="020B0606020202030204" pitchFamily="34" charset="0"/>
              </a:rPr>
              <a:t>“</a:t>
            </a:r>
            <a:r>
              <a:rPr lang="en-US" b="1" i="1" dirty="0">
                <a:latin typeface="Arial Narrow" panose="020B0606020202030204" pitchFamily="34" charset="0"/>
              </a:rPr>
              <a:t>false prophet</a:t>
            </a:r>
            <a:r>
              <a:rPr lang="en-US" i="1" dirty="0">
                <a:latin typeface="Arial Narrow" panose="020B0606020202030204" pitchFamily="34" charset="0"/>
              </a:rPr>
              <a:t>”</a:t>
            </a:r>
            <a:r>
              <a:rPr lang="en-US" dirty="0">
                <a:latin typeface="Arial Narrow" panose="020B0606020202030204" pitchFamily="34" charset="0"/>
              </a:rPr>
              <a:t> </a:t>
            </a:r>
            <a:r>
              <a:rPr lang="en-US" b="1" dirty="0">
                <a:latin typeface="Arial Narrow" panose="020B0606020202030204" pitchFamily="34" charset="0"/>
              </a:rPr>
              <a:t>(16:13; 19:20; cf. Daniel 7:11; 20:10)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449759"/>
            <a:ext cx="8229600" cy="769441"/>
          </a:xfrm>
          <a:solidFill>
            <a:schemeClr val="bg1"/>
          </a:solidFill>
          <a:ln>
            <a:noFill/>
          </a:ln>
        </p:spPr>
        <p:txBody>
          <a:bodyPr>
            <a:spAutoFit/>
          </a:bodyPr>
          <a:lstStyle/>
          <a:p>
            <a:r>
              <a:rPr lang="en-US" b="1" u="sng" dirty="0">
                <a:latin typeface="Arial" panose="020B0604020202020204" pitchFamily="34" charset="0"/>
                <a:cs typeface="Arial" panose="020B0604020202020204" pitchFamily="34" charset="0"/>
              </a:rPr>
              <a:t>Second Beast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2FEDA50-4A4A-4F36-96C1-679F1335B841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Revelation 13</a:t>
            </a:r>
          </a:p>
        </p:txBody>
      </p:sp>
    </p:spTree>
    <p:extLst>
      <p:ext uri="{BB962C8B-B14F-4D97-AF65-F5344CB8AC3E}">
        <p14:creationId xmlns:p14="http://schemas.microsoft.com/office/powerpoint/2010/main" val="580212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8346"/>
            <a:ext cx="8229600" cy="769441"/>
          </a:xfrm>
          <a:solidFill>
            <a:schemeClr val="bg1"/>
          </a:solidFill>
        </p:spPr>
        <p:txBody>
          <a:bodyPr>
            <a:spAutoFit/>
          </a:bodyPr>
          <a:lstStyle/>
          <a:p>
            <a:r>
              <a:rPr lang="en-US" b="1" u="sng" dirty="0">
                <a:latin typeface="Arial" panose="020B0604020202020204" pitchFamily="34" charset="0"/>
                <a:cs typeface="Arial" panose="020B0604020202020204" pitchFamily="34" charset="0"/>
              </a:rPr>
              <a:t>Revelation 13:5</a:t>
            </a:r>
          </a:p>
        </p:txBody>
      </p:sp>
      <p:pic>
        <p:nvPicPr>
          <p:cNvPr id="4" name="Content Placeholder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1600200"/>
            <a:ext cx="83820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219200" y="2062301"/>
            <a:ext cx="67056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and there was given to him a </a:t>
            </a:r>
            <a:r>
              <a:rPr lang="en-US" sz="32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mouth speaking great things</a:t>
            </a:r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US" sz="32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blasphemies</a:t>
            </a:r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; and there was given to him </a:t>
            </a:r>
            <a:r>
              <a:rPr lang="en-US" sz="32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authority</a:t>
            </a:r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 to continue </a:t>
            </a:r>
            <a:r>
              <a:rPr lang="en-US" sz="36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forty and two months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.”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F5607C1-72B2-4D9A-B23C-B2DB9E458531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Revelation 13</a:t>
            </a:r>
          </a:p>
        </p:txBody>
      </p:sp>
      <p:sp>
        <p:nvSpPr>
          <p:cNvPr id="7" name="Speech Bubble: Oval 6">
            <a:extLst>
              <a:ext uri="{FF2B5EF4-FFF2-40B4-BE49-F238E27FC236}">
                <a16:creationId xmlns:a16="http://schemas.microsoft.com/office/drawing/2014/main" id="{3BB585E7-7B44-4FF2-A112-3387E19D3A64}"/>
              </a:ext>
            </a:extLst>
          </p:cNvPr>
          <p:cNvSpPr/>
          <p:nvPr/>
        </p:nvSpPr>
        <p:spPr>
          <a:xfrm>
            <a:off x="6477001" y="5321003"/>
            <a:ext cx="2419354" cy="1136359"/>
          </a:xfrm>
          <a:prstGeom prst="wedgeEllipseCallout">
            <a:avLst>
              <a:gd name="adj1" fmla="val -45639"/>
              <a:gd name="adj2" fmla="val -116210"/>
            </a:avLst>
          </a:prstGeom>
          <a:solidFill>
            <a:schemeClr val="accent1">
              <a:alpha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white"/>
                </a:solidFill>
                <a:latin typeface="Calibri"/>
              </a:rPr>
              <a:t>Revelation 11:3; 12:6, 14; 13:5; </a:t>
            </a:r>
            <a:br>
              <a:rPr lang="en-US" dirty="0">
                <a:solidFill>
                  <a:prstClr val="white"/>
                </a:solidFill>
                <a:latin typeface="Calibri"/>
              </a:rPr>
            </a:br>
            <a:r>
              <a:rPr lang="en-US" dirty="0">
                <a:solidFill>
                  <a:prstClr val="white"/>
                </a:solidFill>
                <a:latin typeface="Calibri"/>
              </a:rPr>
              <a:t>cf. Daniel 7:25</a:t>
            </a:r>
          </a:p>
        </p:txBody>
      </p:sp>
      <p:sp>
        <p:nvSpPr>
          <p:cNvPr id="8" name="Speech Bubble: Oval 7">
            <a:extLst>
              <a:ext uri="{FF2B5EF4-FFF2-40B4-BE49-F238E27FC236}">
                <a16:creationId xmlns:a16="http://schemas.microsoft.com/office/drawing/2014/main" id="{08BBCBB9-3F5A-4059-A193-B4D77C9064A6}"/>
              </a:ext>
            </a:extLst>
          </p:cNvPr>
          <p:cNvSpPr/>
          <p:nvPr/>
        </p:nvSpPr>
        <p:spPr>
          <a:xfrm>
            <a:off x="457200" y="3410146"/>
            <a:ext cx="1519242" cy="949180"/>
          </a:xfrm>
          <a:prstGeom prst="wedgeEllipseCallout">
            <a:avLst>
              <a:gd name="adj1" fmla="val 27663"/>
              <a:gd name="adj2" fmla="val -84917"/>
            </a:avLst>
          </a:prstGeom>
          <a:solidFill>
            <a:schemeClr val="accent1">
              <a:alpha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white"/>
                </a:solidFill>
                <a:latin typeface="Calibri"/>
              </a:rPr>
              <a:t>cf. Daniel 7:8,11,25</a:t>
            </a:r>
          </a:p>
        </p:txBody>
      </p:sp>
    </p:spTree>
    <p:extLst>
      <p:ext uri="{BB962C8B-B14F-4D97-AF65-F5344CB8AC3E}">
        <p14:creationId xmlns:p14="http://schemas.microsoft.com/office/powerpoint/2010/main" val="3640300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9759"/>
            <a:ext cx="8229600" cy="769441"/>
          </a:xfrm>
          <a:solidFill>
            <a:schemeClr val="bg1"/>
          </a:solidFill>
        </p:spPr>
        <p:txBody>
          <a:bodyPr>
            <a:spAutoFit/>
          </a:bodyPr>
          <a:lstStyle/>
          <a:p>
            <a:r>
              <a:rPr lang="en-US" b="1" u="sng" dirty="0">
                <a:latin typeface="Arial" panose="020B0604020202020204" pitchFamily="34" charset="0"/>
                <a:cs typeface="Arial" panose="020B0604020202020204" pitchFamily="34" charset="0"/>
              </a:rPr>
              <a:t>Revelation 13:13</a:t>
            </a:r>
          </a:p>
        </p:txBody>
      </p:sp>
      <p:pic>
        <p:nvPicPr>
          <p:cNvPr id="4" name="Content Placeholder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66800" y="1600200"/>
            <a:ext cx="73152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962346" y="2209800"/>
            <a:ext cx="54102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And he doeth </a:t>
            </a:r>
            <a:r>
              <a:rPr lang="en-US" sz="32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great signs</a:t>
            </a:r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, that he should even make fire to come down out of heaven upon the earth in the sight of men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.”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C285C71-1FD0-43C6-8587-A7004D9FEA1D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Revelation 13</a:t>
            </a:r>
          </a:p>
        </p:txBody>
      </p:sp>
    </p:spTree>
    <p:extLst>
      <p:ext uri="{BB962C8B-B14F-4D97-AF65-F5344CB8AC3E}">
        <p14:creationId xmlns:p14="http://schemas.microsoft.com/office/powerpoint/2010/main" val="1339844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71499" y="1600200"/>
            <a:ext cx="80010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714108" y="2133600"/>
            <a:ext cx="5621215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1" dirty="0">
                <a:latin typeface="Arial Narrow" panose="020B0606020202030204" pitchFamily="34" charset="0"/>
              </a:rPr>
              <a:t>“</a:t>
            </a:r>
            <a:r>
              <a:rPr lang="en-US" sz="2800" b="1" i="1" dirty="0">
                <a:latin typeface="Arial Narrow" panose="020B0606020202030204" pitchFamily="34" charset="0"/>
              </a:rPr>
              <a:t>And he </a:t>
            </a:r>
            <a:r>
              <a:rPr lang="en-US" sz="2800" b="1" i="1" u="sng" dirty="0">
                <a:latin typeface="Arial Narrow" panose="020B0606020202030204" pitchFamily="34" charset="0"/>
              </a:rPr>
              <a:t>deceiveth them that dwell on the earth</a:t>
            </a:r>
            <a:r>
              <a:rPr lang="en-US" sz="2800" b="1" i="1" dirty="0">
                <a:latin typeface="Arial Narrow" panose="020B0606020202030204" pitchFamily="34" charset="0"/>
              </a:rPr>
              <a:t> by reason of the signs which it was given him to do in the sight of the beast; saying to them that dwell on the earth, </a:t>
            </a:r>
            <a:r>
              <a:rPr lang="en-US" sz="2800" b="1" i="1" u="sng" dirty="0">
                <a:latin typeface="Arial Narrow" panose="020B0606020202030204" pitchFamily="34" charset="0"/>
              </a:rPr>
              <a:t>that they should make an image to the beast</a:t>
            </a:r>
            <a:r>
              <a:rPr lang="en-US" sz="2800" b="1" i="1" dirty="0">
                <a:latin typeface="Arial Narrow" panose="020B0606020202030204" pitchFamily="34" charset="0"/>
              </a:rPr>
              <a:t> who hath the stroke of the sword and lived</a:t>
            </a:r>
            <a:r>
              <a:rPr lang="en-US" sz="2800" i="1" dirty="0">
                <a:latin typeface="Arial Narrow" panose="020B0606020202030204" pitchFamily="34" charset="0"/>
              </a:rPr>
              <a:t>.”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57200" y="449759"/>
            <a:ext cx="8229600" cy="769441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u="sng" dirty="0">
                <a:latin typeface="Arial" panose="020B0604020202020204" pitchFamily="34" charset="0"/>
                <a:cs typeface="Arial" panose="020B0604020202020204" pitchFamily="34" charset="0"/>
              </a:rPr>
              <a:t>Revelation 13:14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F809DA5-9E7E-474C-912B-5BFD41249926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Revelation 13</a:t>
            </a:r>
          </a:p>
        </p:txBody>
      </p:sp>
    </p:spTree>
    <p:extLst>
      <p:ext uri="{BB962C8B-B14F-4D97-AF65-F5344CB8AC3E}">
        <p14:creationId xmlns:p14="http://schemas.microsoft.com/office/powerpoint/2010/main" val="3815976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9759"/>
            <a:ext cx="8229600" cy="769441"/>
          </a:xfrm>
          <a:solidFill>
            <a:schemeClr val="bg1"/>
          </a:solidFill>
          <a:ln>
            <a:noFill/>
          </a:ln>
        </p:spPr>
        <p:txBody>
          <a:bodyPr>
            <a:spAutoFit/>
          </a:bodyPr>
          <a:lstStyle/>
          <a:p>
            <a:r>
              <a:rPr lang="en-US" b="1" u="sng" dirty="0">
                <a:latin typeface="Arial" panose="020B0604020202020204" pitchFamily="34" charset="0"/>
                <a:cs typeface="Arial" panose="020B0604020202020204" pitchFamily="34" charset="0"/>
              </a:rPr>
              <a:t>Signs of Second Beast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295400"/>
            <a:ext cx="8991600" cy="5447645"/>
          </a:xfrm>
          <a:solidFill>
            <a:schemeClr val="bg1"/>
          </a:solidFill>
          <a:ln w="38100">
            <a:noFill/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sz="2900" dirty="0">
                <a:latin typeface="Arial Narrow" panose="020B0606020202030204" pitchFamily="34" charset="0"/>
              </a:rPr>
              <a:t>The role of the false prophet was to </a:t>
            </a:r>
            <a:r>
              <a:rPr lang="en-US" sz="2900" b="1" dirty="0">
                <a:latin typeface="Arial Narrow" panose="020B0606020202030204" pitchFamily="34" charset="0"/>
              </a:rPr>
              <a:t>entice men</a:t>
            </a:r>
            <a:r>
              <a:rPr lang="en-US" sz="2900" dirty="0">
                <a:latin typeface="Arial Narrow" panose="020B0606020202030204" pitchFamily="34" charset="0"/>
              </a:rPr>
              <a:t> to worship the first beast.</a:t>
            </a:r>
          </a:p>
          <a:p>
            <a:pPr>
              <a:spcBef>
                <a:spcPts val="0"/>
              </a:spcBef>
            </a:pPr>
            <a:r>
              <a:rPr lang="en-US" sz="2900" dirty="0">
                <a:latin typeface="Arial Narrow" panose="020B0606020202030204" pitchFamily="34" charset="0"/>
              </a:rPr>
              <a:t>Empowered to work </a:t>
            </a:r>
            <a:r>
              <a:rPr lang="en-US" sz="2900" i="1" dirty="0">
                <a:latin typeface="Arial Narrow" panose="020B0606020202030204" pitchFamily="34" charset="0"/>
              </a:rPr>
              <a:t>“</a:t>
            </a:r>
            <a:r>
              <a:rPr lang="en-US" sz="2900" b="1" i="1" dirty="0">
                <a:latin typeface="Arial Narrow" panose="020B0606020202030204" pitchFamily="34" charset="0"/>
              </a:rPr>
              <a:t>great wonders</a:t>
            </a:r>
            <a:r>
              <a:rPr lang="en-US" sz="2900" i="1" dirty="0">
                <a:latin typeface="Arial Narrow" panose="020B0606020202030204" pitchFamily="34" charset="0"/>
              </a:rPr>
              <a:t>”</a:t>
            </a:r>
          </a:p>
          <a:p>
            <a:pPr>
              <a:spcBef>
                <a:spcPts val="0"/>
              </a:spcBef>
            </a:pPr>
            <a:r>
              <a:rPr lang="en-US" sz="2900" dirty="0">
                <a:latin typeface="Arial Narrow" panose="020B0606020202030204" pitchFamily="34" charset="0"/>
              </a:rPr>
              <a:t>These were really </a:t>
            </a:r>
            <a:r>
              <a:rPr lang="en-US" sz="2900" i="1" dirty="0">
                <a:latin typeface="Arial Narrow" panose="020B0606020202030204" pitchFamily="34" charset="0"/>
              </a:rPr>
              <a:t>“</a:t>
            </a:r>
            <a:r>
              <a:rPr lang="en-US" sz="2900" b="1" i="1" dirty="0">
                <a:latin typeface="Arial Narrow" panose="020B0606020202030204" pitchFamily="34" charset="0"/>
              </a:rPr>
              <a:t>lying wonders</a:t>
            </a:r>
            <a:r>
              <a:rPr lang="en-US" sz="2900" i="1" dirty="0">
                <a:latin typeface="Arial Narrow" panose="020B0606020202030204" pitchFamily="34" charset="0"/>
              </a:rPr>
              <a:t>” </a:t>
            </a:r>
            <a:r>
              <a:rPr lang="en-US" sz="2900" dirty="0">
                <a:latin typeface="Arial Narrow" panose="020B0606020202030204" pitchFamily="34" charset="0"/>
              </a:rPr>
              <a:t>to deceive</a:t>
            </a:r>
          </a:p>
          <a:p>
            <a:pPr lvl="1">
              <a:spcBef>
                <a:spcPts val="0"/>
              </a:spcBef>
            </a:pPr>
            <a:r>
              <a:rPr lang="en-US" sz="2900" b="1" dirty="0">
                <a:latin typeface="Arial Narrow" panose="020B0606020202030204" pitchFamily="34" charset="0"/>
              </a:rPr>
              <a:t>2 Thessalonians 2:9-12; Matthew 24:24</a:t>
            </a:r>
          </a:p>
          <a:p>
            <a:pPr lvl="1">
              <a:spcBef>
                <a:spcPts val="0"/>
              </a:spcBef>
            </a:pPr>
            <a:r>
              <a:rPr lang="en-US" sz="2900" dirty="0">
                <a:latin typeface="Arial Narrow" panose="020B0606020202030204" pitchFamily="34" charset="0"/>
              </a:rPr>
              <a:t>Whatever these were – they were not of the </a:t>
            </a:r>
            <a:r>
              <a:rPr lang="en-US" sz="2900" b="1" dirty="0">
                <a:latin typeface="Arial Narrow" panose="020B0606020202030204" pitchFamily="34" charset="0"/>
              </a:rPr>
              <a:t>same quality </a:t>
            </a:r>
            <a:r>
              <a:rPr lang="en-US" sz="2900" dirty="0">
                <a:latin typeface="Arial Narrow" panose="020B0606020202030204" pitchFamily="34" charset="0"/>
              </a:rPr>
              <a:t>as those worked by God’s servants. </a:t>
            </a:r>
            <a:r>
              <a:rPr lang="en-US" sz="2900" b="1" dirty="0">
                <a:latin typeface="Arial Narrow" panose="020B0606020202030204" pitchFamily="34" charset="0"/>
              </a:rPr>
              <a:t>cf. Hebrews 2:3;</a:t>
            </a:r>
            <a:br>
              <a:rPr lang="en-US" sz="2900" b="1" dirty="0">
                <a:latin typeface="Arial Narrow" panose="020B0606020202030204" pitchFamily="34" charset="0"/>
              </a:rPr>
            </a:br>
            <a:r>
              <a:rPr lang="en-US" sz="2900" b="1" dirty="0">
                <a:latin typeface="Arial Narrow" panose="020B0606020202030204" pitchFamily="34" charset="0"/>
              </a:rPr>
              <a:t>Mark 16:20; 2 Corinthians 12:12</a:t>
            </a:r>
          </a:p>
          <a:p>
            <a:pPr marL="457200" lvl="1" indent="0">
              <a:spcBef>
                <a:spcPts val="0"/>
              </a:spcBef>
              <a:buNone/>
            </a:pPr>
            <a:endParaRPr lang="en-US" sz="2900" dirty="0">
              <a:latin typeface="Arial Narrow" panose="020B060602020203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2900" b="1" dirty="0">
                <a:latin typeface="Arial Narrow" panose="020B0606020202030204" pitchFamily="34" charset="0"/>
              </a:rPr>
              <a:t>Counterfeit miracles </a:t>
            </a:r>
            <a:r>
              <a:rPr lang="en-US" sz="2900" dirty="0">
                <a:latin typeface="Arial Narrow" panose="020B0606020202030204" pitchFamily="34" charset="0"/>
              </a:rPr>
              <a:t>of false religions.</a:t>
            </a:r>
          </a:p>
          <a:p>
            <a:pPr>
              <a:spcBef>
                <a:spcPts val="0"/>
              </a:spcBef>
            </a:pPr>
            <a:r>
              <a:rPr lang="en-US" sz="2900" dirty="0">
                <a:latin typeface="Arial Narrow" panose="020B0606020202030204" pitchFamily="34" charset="0"/>
              </a:rPr>
              <a:t>Simon knew the </a:t>
            </a:r>
            <a:r>
              <a:rPr lang="en-US" sz="2900" b="1" dirty="0">
                <a:latin typeface="Arial Narrow" panose="020B0606020202030204" pitchFamily="34" charset="0"/>
              </a:rPr>
              <a:t>difference</a:t>
            </a:r>
            <a:r>
              <a:rPr lang="en-US" sz="2900" dirty="0">
                <a:latin typeface="Arial Narrow" panose="020B0606020202030204" pitchFamily="34" charset="0"/>
              </a:rPr>
              <a:t>!</a:t>
            </a:r>
            <a:r>
              <a:rPr lang="en-US" sz="2900" b="1" dirty="0">
                <a:latin typeface="Arial Narrow" panose="020B0606020202030204" pitchFamily="34" charset="0"/>
              </a:rPr>
              <a:t> (Acts 8:5-13)</a:t>
            </a:r>
          </a:p>
          <a:p>
            <a:pPr>
              <a:spcBef>
                <a:spcPts val="0"/>
              </a:spcBef>
            </a:pPr>
            <a:r>
              <a:rPr lang="en-US" sz="2900" i="1" dirty="0">
                <a:latin typeface="Arial Narrow" panose="020B0606020202030204" pitchFamily="34" charset="0"/>
              </a:rPr>
              <a:t>Remember Moses and Pharaoh?</a:t>
            </a:r>
            <a:r>
              <a:rPr lang="en-US" sz="2900" dirty="0">
                <a:latin typeface="Arial Narrow" panose="020B0606020202030204" pitchFamily="34" charset="0"/>
              </a:rPr>
              <a:t> (Exodus 8:19)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05EC170-1082-4F69-B84E-9E4267A3F04D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Revelation 13</a:t>
            </a:r>
          </a:p>
        </p:txBody>
      </p:sp>
    </p:spTree>
    <p:extLst>
      <p:ext uri="{BB962C8B-B14F-4D97-AF65-F5344CB8AC3E}">
        <p14:creationId xmlns:p14="http://schemas.microsoft.com/office/powerpoint/2010/main" val="2670383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1417"/>
            <a:ext cx="8229600" cy="769441"/>
          </a:xfrm>
          <a:solidFill>
            <a:schemeClr val="bg1"/>
          </a:solidFill>
          <a:ln>
            <a:noFill/>
          </a:ln>
        </p:spPr>
        <p:txBody>
          <a:bodyPr>
            <a:spAutoFit/>
          </a:bodyPr>
          <a:lstStyle/>
          <a:p>
            <a:r>
              <a:rPr lang="en-US" b="1" u="sng" dirty="0">
                <a:latin typeface="Arial" panose="020B0604020202020204" pitchFamily="34" charset="0"/>
                <a:cs typeface="Arial" panose="020B0604020202020204" pitchFamily="34" charset="0"/>
              </a:rPr>
              <a:t>The Beast’s 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339650"/>
          </a:xfrm>
          <a:solidFill>
            <a:schemeClr val="bg1"/>
          </a:solidFill>
          <a:ln>
            <a:noFill/>
          </a:ln>
        </p:spPr>
        <p:txBody>
          <a:bodyPr>
            <a:spAutoFit/>
          </a:bodyPr>
          <a:lstStyle/>
          <a:p>
            <a:pPr>
              <a:spcBef>
                <a:spcPts val="1200"/>
              </a:spcBef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The beast’s target is God and His saints.</a:t>
            </a:r>
          </a:p>
          <a:p>
            <a:pPr>
              <a:spcBef>
                <a:spcPts val="1200"/>
              </a:spcBef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Revelation 13:5 – He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blasphemes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speaking against God with great arrogance. cf. Daniel 7:8,11, 25</a:t>
            </a:r>
          </a:p>
          <a:p>
            <a:pPr>
              <a:spcBef>
                <a:spcPts val="1200"/>
              </a:spcBef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This continues for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42 months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– an indefinite, broken period of time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(God determines the length).</a:t>
            </a:r>
          </a:p>
        </p:txBody>
      </p:sp>
      <p:sp>
        <p:nvSpPr>
          <p:cNvPr id="4" name="Speech Bubble: Oval 3">
            <a:extLst>
              <a:ext uri="{FF2B5EF4-FFF2-40B4-BE49-F238E27FC236}">
                <a16:creationId xmlns:a16="http://schemas.microsoft.com/office/drawing/2014/main" id="{5507F3AF-7F6C-4BB4-AD26-CA6113F1435B}"/>
              </a:ext>
            </a:extLst>
          </p:cNvPr>
          <p:cNvSpPr/>
          <p:nvPr/>
        </p:nvSpPr>
        <p:spPr>
          <a:xfrm>
            <a:off x="6019800" y="5533336"/>
            <a:ext cx="2857500" cy="1136359"/>
          </a:xfrm>
          <a:prstGeom prst="wedgeEllipseCallout">
            <a:avLst>
              <a:gd name="adj1" fmla="val -45639"/>
              <a:gd name="adj2" fmla="val -116210"/>
            </a:avLst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Revelation 11:3; 12:6, 14; 13:5; </a:t>
            </a:r>
            <a:br>
              <a:rPr lang="en-US" dirty="0"/>
            </a:br>
            <a:r>
              <a:rPr lang="en-US" dirty="0"/>
              <a:t>cf. Daniel 7:25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D105F2F-3C49-4065-8CA8-592ABAA7F890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Revelation 13</a:t>
            </a:r>
          </a:p>
        </p:txBody>
      </p:sp>
    </p:spTree>
    <p:extLst>
      <p:ext uri="{BB962C8B-B14F-4D97-AF65-F5344CB8AC3E}">
        <p14:creationId xmlns:p14="http://schemas.microsoft.com/office/powerpoint/2010/main" val="3587086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" y="1447800"/>
            <a:ext cx="8763000" cy="5262979"/>
          </a:xfrm>
          <a:solidFill>
            <a:schemeClr val="bg1"/>
          </a:solidFill>
          <a:ln w="38100">
            <a:noFill/>
          </a:ln>
        </p:spPr>
        <p:txBody>
          <a:bodyPr>
            <a:spAutoFit/>
          </a:bodyPr>
          <a:lstStyle/>
          <a:p>
            <a:pPr>
              <a:spcBef>
                <a:spcPts val="0"/>
              </a:spcBef>
            </a:pPr>
            <a:r>
              <a:rPr lang="en-US" sz="2800" dirty="0">
                <a:latin typeface="Arial Narrow" panose="020B0606020202030204" pitchFamily="34" charset="0"/>
              </a:rPr>
              <a:t>To a </a:t>
            </a:r>
            <a:r>
              <a:rPr lang="en-US" sz="2800" b="1" dirty="0">
                <a:latin typeface="Arial Narrow" panose="020B0606020202030204" pitchFamily="34" charset="0"/>
              </a:rPr>
              <a:t>prepared place</a:t>
            </a:r>
            <a:r>
              <a:rPr lang="en-US" sz="2800" dirty="0">
                <a:latin typeface="Arial Narrow" panose="020B0606020202030204" pitchFamily="34" charset="0"/>
              </a:rPr>
              <a:t>:</a:t>
            </a:r>
          </a:p>
          <a:p>
            <a:pPr lvl="1">
              <a:spcBef>
                <a:spcPts val="0"/>
              </a:spcBef>
            </a:pPr>
            <a:r>
              <a:rPr lang="en-US" sz="2200" dirty="0">
                <a:latin typeface="Arial Narrow" panose="020B0606020202030204" pitchFamily="34" charset="0"/>
              </a:rPr>
              <a:t>Church protected for an </a:t>
            </a:r>
            <a:r>
              <a:rPr lang="en-US" sz="2200" b="1" dirty="0">
                <a:latin typeface="Arial Narrow" panose="020B0606020202030204" pitchFamily="34" charset="0"/>
              </a:rPr>
              <a:t>indefinite period of time </a:t>
            </a:r>
            <a:r>
              <a:rPr lang="en-US" sz="2200" dirty="0">
                <a:latin typeface="Arial Narrow" panose="020B0606020202030204" pitchFamily="34" charset="0"/>
              </a:rPr>
              <a:t>as God’s enemies wage war against her</a:t>
            </a:r>
          </a:p>
          <a:p>
            <a:pPr lvl="2">
              <a:spcBef>
                <a:spcPts val="0"/>
              </a:spcBef>
            </a:pPr>
            <a:r>
              <a:rPr lang="en-US" sz="2200" b="1" dirty="0">
                <a:latin typeface="Arial Narrow" panose="020B0606020202030204" pitchFamily="34" charset="0"/>
              </a:rPr>
              <a:t>1,260 Days</a:t>
            </a:r>
            <a:r>
              <a:rPr lang="en-US" sz="2200" dirty="0">
                <a:latin typeface="Arial Narrow" panose="020B0606020202030204" pitchFamily="34" charset="0"/>
              </a:rPr>
              <a:t> – Witnesses to prophesy (</a:t>
            </a:r>
            <a:r>
              <a:rPr lang="en-US" sz="2200" b="1" dirty="0">
                <a:latin typeface="Arial Narrow" panose="020B0606020202030204" pitchFamily="34" charset="0"/>
              </a:rPr>
              <a:t>11:3</a:t>
            </a:r>
            <a:r>
              <a:rPr lang="en-US" sz="2200" dirty="0">
                <a:latin typeface="Arial Narrow" panose="020B0606020202030204" pitchFamily="34" charset="0"/>
              </a:rPr>
              <a:t>). Woman fled into the wilderness (</a:t>
            </a:r>
            <a:r>
              <a:rPr lang="en-US" sz="2200" b="1" dirty="0">
                <a:latin typeface="Arial Narrow" panose="020B0606020202030204" pitchFamily="34" charset="0"/>
              </a:rPr>
              <a:t>12:6</a:t>
            </a:r>
            <a:r>
              <a:rPr lang="en-US" sz="2200" dirty="0">
                <a:latin typeface="Arial Narrow" panose="020B0606020202030204" pitchFamily="34" charset="0"/>
              </a:rPr>
              <a:t>)</a:t>
            </a:r>
          </a:p>
          <a:p>
            <a:pPr lvl="2">
              <a:spcBef>
                <a:spcPts val="0"/>
              </a:spcBef>
            </a:pPr>
            <a:r>
              <a:rPr lang="en-US" sz="2200" b="1" dirty="0">
                <a:latin typeface="Arial Narrow" panose="020B0606020202030204" pitchFamily="34" charset="0"/>
              </a:rPr>
              <a:t>42 months</a:t>
            </a:r>
            <a:r>
              <a:rPr lang="en-US" sz="2200" dirty="0">
                <a:latin typeface="Arial Narrow" panose="020B0606020202030204" pitchFamily="34" charset="0"/>
              </a:rPr>
              <a:t> – Beast given power (</a:t>
            </a:r>
            <a:r>
              <a:rPr lang="en-US" sz="2200" b="1" dirty="0">
                <a:latin typeface="Arial Narrow" panose="020B0606020202030204" pitchFamily="34" charset="0"/>
              </a:rPr>
              <a:t>13:5</a:t>
            </a:r>
            <a:r>
              <a:rPr lang="en-US" sz="2200" dirty="0">
                <a:latin typeface="Arial Narrow" panose="020B0606020202030204" pitchFamily="34" charset="0"/>
              </a:rPr>
              <a:t>). Holy city trodden underfoot (</a:t>
            </a:r>
            <a:r>
              <a:rPr lang="en-US" sz="2200" b="1" dirty="0">
                <a:latin typeface="Arial Narrow" panose="020B0606020202030204" pitchFamily="34" charset="0"/>
              </a:rPr>
              <a:t>11:2</a:t>
            </a:r>
            <a:r>
              <a:rPr lang="en-US" sz="2200" dirty="0">
                <a:latin typeface="Arial Narrow" panose="020B0606020202030204" pitchFamily="34" charset="0"/>
              </a:rPr>
              <a:t>)</a:t>
            </a:r>
          </a:p>
          <a:p>
            <a:pPr lvl="2">
              <a:spcBef>
                <a:spcPts val="0"/>
              </a:spcBef>
            </a:pPr>
            <a:r>
              <a:rPr lang="en-US" sz="2200" b="1" dirty="0">
                <a:latin typeface="Arial Narrow" panose="020B0606020202030204" pitchFamily="34" charset="0"/>
              </a:rPr>
              <a:t>3½ years</a:t>
            </a:r>
            <a:r>
              <a:rPr lang="en-US" sz="2200" dirty="0">
                <a:latin typeface="Arial Narrow" panose="020B0606020202030204" pitchFamily="34" charset="0"/>
              </a:rPr>
              <a:t> – </a:t>
            </a:r>
            <a:r>
              <a:rPr lang="en-US" sz="2200" b="1" dirty="0">
                <a:latin typeface="Arial Narrow" panose="020B0606020202030204" pitchFamily="34" charset="0"/>
              </a:rPr>
              <a:t>Time, times, and half a time</a:t>
            </a:r>
            <a:r>
              <a:rPr lang="en-US" sz="2200" dirty="0">
                <a:latin typeface="Arial Narrow" panose="020B0606020202030204" pitchFamily="34" charset="0"/>
              </a:rPr>
              <a:t>. Saints are persecuted (</a:t>
            </a:r>
            <a:r>
              <a:rPr lang="en-US" sz="2200" b="1" dirty="0">
                <a:latin typeface="Arial Narrow" panose="020B0606020202030204" pitchFamily="34" charset="0"/>
              </a:rPr>
              <a:t>Daniel 7:25</a:t>
            </a:r>
            <a:r>
              <a:rPr lang="en-US" sz="2200" dirty="0">
                <a:latin typeface="Arial Narrow" panose="020B0606020202030204" pitchFamily="34" charset="0"/>
              </a:rPr>
              <a:t>). Woman is nourished (</a:t>
            </a:r>
            <a:r>
              <a:rPr lang="en-US" sz="2200" b="1" dirty="0">
                <a:latin typeface="Arial Narrow" panose="020B0606020202030204" pitchFamily="34" charset="0"/>
              </a:rPr>
              <a:t>12:6, 14</a:t>
            </a:r>
            <a:r>
              <a:rPr lang="en-US" sz="2200" dirty="0">
                <a:latin typeface="Arial Narrow" panose="020B0606020202030204" pitchFamily="34" charset="0"/>
              </a:rPr>
              <a:t>).</a:t>
            </a:r>
          </a:p>
          <a:p>
            <a:pPr lvl="1">
              <a:spcBef>
                <a:spcPts val="0"/>
              </a:spcBef>
            </a:pPr>
            <a:r>
              <a:rPr lang="en-US" sz="2200" dirty="0">
                <a:latin typeface="Arial Narrow" panose="020B0606020202030204" pitchFamily="34" charset="0"/>
              </a:rPr>
              <a:t>All these times show an </a:t>
            </a:r>
            <a:r>
              <a:rPr lang="en-US" sz="2200" b="1" dirty="0">
                <a:latin typeface="Arial Narrow" panose="020B0606020202030204" pitchFamily="34" charset="0"/>
              </a:rPr>
              <a:t>incomplete, </a:t>
            </a:r>
            <a:r>
              <a:rPr lang="en-US" sz="2200" dirty="0">
                <a:latin typeface="Arial Narrow" panose="020B0606020202030204" pitchFamily="34" charset="0"/>
              </a:rPr>
              <a:t>temporal period during which persecution will have to be endured! God will not permit it to continue indefinitely!</a:t>
            </a:r>
          </a:p>
          <a:p>
            <a:pPr lvl="1">
              <a:spcBef>
                <a:spcPts val="0"/>
              </a:spcBef>
            </a:pPr>
            <a:r>
              <a:rPr lang="en-US" sz="2200" dirty="0">
                <a:latin typeface="Arial Narrow" panose="020B0606020202030204" pitchFamily="34" charset="0"/>
              </a:rPr>
              <a:t>War waged by the </a:t>
            </a:r>
            <a:r>
              <a:rPr lang="en-US" sz="2200" i="1" dirty="0">
                <a:latin typeface="Arial Narrow" panose="020B0606020202030204" pitchFamily="34" charset="0"/>
              </a:rPr>
              <a:t>beast</a:t>
            </a:r>
            <a:r>
              <a:rPr lang="en-US" sz="2200" dirty="0">
                <a:latin typeface="Arial Narrow" panose="020B0606020202030204" pitchFamily="34" charset="0"/>
              </a:rPr>
              <a:t> and the </a:t>
            </a:r>
            <a:r>
              <a:rPr lang="en-US" sz="2200" i="1" dirty="0">
                <a:latin typeface="Arial Narrow" panose="020B0606020202030204" pitchFamily="34" charset="0"/>
              </a:rPr>
              <a:t>false prophet “</a:t>
            </a:r>
            <a:r>
              <a:rPr lang="en-US" sz="2200" b="1" i="1" dirty="0">
                <a:latin typeface="Arial Narrow" panose="020B0606020202030204" pitchFamily="34" charset="0"/>
              </a:rPr>
              <a:t>until</a:t>
            </a:r>
            <a:r>
              <a:rPr lang="en-US" sz="2200" i="1" dirty="0">
                <a:latin typeface="Arial Narrow" panose="020B0606020202030204" pitchFamily="34" charset="0"/>
              </a:rPr>
              <a:t>”</a:t>
            </a:r>
            <a:r>
              <a:rPr lang="en-US" sz="2200" dirty="0">
                <a:latin typeface="Arial Narrow" panose="020B0606020202030204" pitchFamily="34" charset="0"/>
              </a:rPr>
              <a:t> (Revelation 19:19-20)</a:t>
            </a:r>
          </a:p>
          <a:p>
            <a:pPr lvl="1">
              <a:spcBef>
                <a:spcPts val="0"/>
              </a:spcBef>
            </a:pPr>
            <a:r>
              <a:rPr lang="en-US" sz="2200" dirty="0">
                <a:latin typeface="Arial Narrow" panose="020B0606020202030204" pitchFamily="34" charset="0"/>
              </a:rPr>
              <a:t>Church existed in a world of sin and persecution, but was </a:t>
            </a:r>
            <a:r>
              <a:rPr lang="en-US" sz="2200" b="1" dirty="0">
                <a:latin typeface="Arial Narrow" panose="020B0606020202030204" pitchFamily="34" charset="0"/>
              </a:rPr>
              <a:t>protected by God’s promise</a:t>
            </a:r>
            <a:r>
              <a:rPr lang="en-US" sz="2200" dirty="0">
                <a:latin typeface="Arial Narrow" panose="020B0606020202030204" pitchFamily="34" charset="0"/>
              </a:rPr>
              <a:t>!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605879"/>
            <a:ext cx="8229600" cy="769441"/>
          </a:xfrm>
          <a:solidFill>
            <a:schemeClr val="bg1"/>
          </a:solidFill>
          <a:ln w="38100">
            <a:noFill/>
          </a:ln>
        </p:spPr>
        <p:txBody>
          <a:bodyPr>
            <a:spAutoFit/>
          </a:bodyPr>
          <a:lstStyle/>
          <a:p>
            <a:r>
              <a:rPr lang="en-US" b="1" u="sng" dirty="0">
                <a:latin typeface="Arial" panose="020B0604020202020204" pitchFamily="34" charset="0"/>
                <a:cs typeface="Arial" panose="020B0604020202020204" pitchFamily="34" charset="0"/>
              </a:rPr>
              <a:t>Flight of the Woman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89E1C4E-12B2-4461-9B7B-0C603F79A416}"/>
              </a:ext>
            </a:extLst>
          </p:cNvPr>
          <p:cNvSpPr/>
          <p:nvPr/>
        </p:nvSpPr>
        <p:spPr bwMode="auto">
          <a:xfrm>
            <a:off x="0" y="0"/>
            <a:ext cx="9144000" cy="52322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12:6, 14</a:t>
            </a:r>
          </a:p>
        </p:txBody>
      </p:sp>
    </p:spTree>
    <p:extLst>
      <p:ext uri="{BB962C8B-B14F-4D97-AF65-F5344CB8AC3E}">
        <p14:creationId xmlns:p14="http://schemas.microsoft.com/office/powerpoint/2010/main" val="101313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34954"/>
            <a:ext cx="8839200" cy="5170646"/>
          </a:xfrm>
          <a:solidFill>
            <a:schemeClr val="bg1"/>
          </a:solidFill>
          <a:ln w="38100">
            <a:noFill/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What Promise?</a:t>
            </a:r>
          </a:p>
          <a:p>
            <a:pPr>
              <a:spcBef>
                <a:spcPts val="0"/>
              </a:spcBef>
            </a:pP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Daniel also foretold how God’s kingdom would be opposed by this fourth empire </a:t>
            </a:r>
            <a:b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(Daniel 7:15-28).</a:t>
            </a:r>
          </a:p>
          <a:p>
            <a:pPr>
              <a:spcBef>
                <a:spcPts val="0"/>
              </a:spcBef>
            </a:pP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The Roman Empire, led by wicked rulers both in Rome and the chief provinces, would make war with the saints, but it would not prevail.</a:t>
            </a:r>
          </a:p>
          <a:p>
            <a:pPr>
              <a:spcBef>
                <a:spcPts val="0"/>
              </a:spcBef>
            </a:pP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Instead, </a:t>
            </a:r>
            <a:r>
              <a:rPr lang="en-US" sz="3000" i="1" dirty="0">
                <a:latin typeface="Arial" panose="020B0604020202020204" pitchFamily="34" charset="0"/>
                <a:cs typeface="Arial" panose="020B0604020202020204" pitchFamily="34" charset="0"/>
              </a:rPr>
              <a:t>“But the saints of the Most High shall receive the kingdom, and possess the kingdom for ever, even for ever and ever.”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(Daniel 7:18;</a:t>
            </a:r>
            <a:b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cf. Daniel 7:22-27).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623659"/>
            <a:ext cx="8229600" cy="769441"/>
          </a:xfrm>
          <a:solidFill>
            <a:schemeClr val="bg1"/>
          </a:solidFill>
          <a:ln w="38100">
            <a:noFill/>
          </a:ln>
        </p:spPr>
        <p:txBody>
          <a:bodyPr>
            <a:spAutoFit/>
          </a:bodyPr>
          <a:lstStyle/>
          <a:p>
            <a:r>
              <a:rPr lang="en-US" b="1" u="sng" dirty="0">
                <a:latin typeface="Arial" panose="020B0604020202020204" pitchFamily="34" charset="0"/>
                <a:cs typeface="Arial" panose="020B0604020202020204" pitchFamily="34" charset="0"/>
              </a:rPr>
              <a:t>Flight of the Woman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89E1C4E-12B2-4461-9B7B-0C603F79A416}"/>
              </a:ext>
            </a:extLst>
          </p:cNvPr>
          <p:cNvSpPr/>
          <p:nvPr/>
        </p:nvSpPr>
        <p:spPr bwMode="auto">
          <a:xfrm>
            <a:off x="0" y="0"/>
            <a:ext cx="9144000" cy="52322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12:6, 14</a:t>
            </a:r>
          </a:p>
        </p:txBody>
      </p:sp>
    </p:spTree>
    <p:extLst>
      <p:ext uri="{BB962C8B-B14F-4D97-AF65-F5344CB8AC3E}">
        <p14:creationId xmlns:p14="http://schemas.microsoft.com/office/powerpoint/2010/main" val="23480622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9759"/>
            <a:ext cx="8229600" cy="769441"/>
          </a:xfrm>
          <a:solidFill>
            <a:schemeClr val="bg1"/>
          </a:solidFill>
        </p:spPr>
        <p:txBody>
          <a:bodyPr>
            <a:spAutoFit/>
          </a:bodyPr>
          <a:lstStyle/>
          <a:p>
            <a:r>
              <a:rPr lang="en-US" b="1" u="sng" dirty="0">
                <a:latin typeface="Arial" panose="020B0604020202020204" pitchFamily="34" charset="0"/>
                <a:cs typeface="Arial" panose="020B0604020202020204" pitchFamily="34" charset="0"/>
              </a:rPr>
              <a:t>Revelation 13:6</a:t>
            </a:r>
          </a:p>
        </p:txBody>
      </p:sp>
      <p:pic>
        <p:nvPicPr>
          <p:cNvPr id="4" name="Content Placeholder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14400" y="1600200"/>
            <a:ext cx="73152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752600" y="1905000"/>
            <a:ext cx="5410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And he opened his mouth for blasphemies </a:t>
            </a:r>
            <a:r>
              <a:rPr lang="en-US" sz="32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against God</a:t>
            </a:r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, to blaspheme </a:t>
            </a:r>
            <a:r>
              <a:rPr lang="en-US" sz="32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his name</a:t>
            </a:r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, and his </a:t>
            </a:r>
            <a:r>
              <a:rPr lang="en-US" sz="32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tabernacle</a:t>
            </a:r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, (even) </a:t>
            </a:r>
            <a:r>
              <a:rPr lang="en-US" sz="32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them that dwell in the heaven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.”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1BD60F8-D1DA-44C8-A603-9B6FB126EB09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Revelation 13</a:t>
            </a:r>
          </a:p>
        </p:txBody>
      </p:sp>
      <p:sp>
        <p:nvSpPr>
          <p:cNvPr id="7" name="Speech Bubble: Oval 6">
            <a:extLst>
              <a:ext uri="{FF2B5EF4-FFF2-40B4-BE49-F238E27FC236}">
                <a16:creationId xmlns:a16="http://schemas.microsoft.com/office/drawing/2014/main" id="{22570A20-1B41-4AF9-8CAD-36FC877EE40A}"/>
              </a:ext>
            </a:extLst>
          </p:cNvPr>
          <p:cNvSpPr/>
          <p:nvPr/>
        </p:nvSpPr>
        <p:spPr>
          <a:xfrm>
            <a:off x="595312" y="2819400"/>
            <a:ext cx="1538288" cy="838200"/>
          </a:xfrm>
          <a:prstGeom prst="wedgeEllipseCallout">
            <a:avLst>
              <a:gd name="adj1" fmla="val 49906"/>
              <a:gd name="adj2" fmla="val -88493"/>
            </a:avLst>
          </a:prstGeom>
          <a:solidFill>
            <a:schemeClr val="accent1">
              <a:alpha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white"/>
                </a:solidFill>
                <a:latin typeface="Calibri"/>
              </a:rPr>
              <a:t>cf. Daniel 7:8,11,25</a:t>
            </a:r>
          </a:p>
        </p:txBody>
      </p:sp>
    </p:spTree>
    <p:extLst>
      <p:ext uri="{BB962C8B-B14F-4D97-AF65-F5344CB8AC3E}">
        <p14:creationId xmlns:p14="http://schemas.microsoft.com/office/powerpoint/2010/main" val="920531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9759"/>
            <a:ext cx="8229600" cy="769441"/>
          </a:xfrm>
          <a:solidFill>
            <a:schemeClr val="bg1"/>
          </a:solidFill>
        </p:spPr>
        <p:txBody>
          <a:bodyPr>
            <a:spAutoFit/>
          </a:bodyPr>
          <a:lstStyle/>
          <a:p>
            <a:r>
              <a:rPr lang="en-US" b="1" u="sng" dirty="0">
                <a:latin typeface="Arial" panose="020B0604020202020204" pitchFamily="34" charset="0"/>
                <a:cs typeface="Arial" panose="020B0604020202020204" pitchFamily="34" charset="0"/>
              </a:rPr>
              <a:t>Revelation 13:7</a:t>
            </a:r>
          </a:p>
        </p:txBody>
      </p:sp>
      <p:pic>
        <p:nvPicPr>
          <p:cNvPr id="4" name="Content Placeholder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14400" y="1600200"/>
            <a:ext cx="7315200" cy="4983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828800" y="1762811"/>
            <a:ext cx="5410200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And it was given unto him to make war with the </a:t>
            </a:r>
            <a:r>
              <a:rPr lang="en-US" sz="32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saints</a:t>
            </a:r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, and </a:t>
            </a:r>
            <a:r>
              <a:rPr lang="en-US" sz="36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to overcome them</a:t>
            </a:r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: and there was given to him authority over every tribe and people and tongue and nation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.”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191E79B-9C5E-4BD4-B360-A5B61EA58D6E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Revelation 13</a:t>
            </a:r>
          </a:p>
        </p:txBody>
      </p:sp>
      <p:sp>
        <p:nvSpPr>
          <p:cNvPr id="3" name="Speech Bubble: Oval 2">
            <a:extLst>
              <a:ext uri="{FF2B5EF4-FFF2-40B4-BE49-F238E27FC236}">
                <a16:creationId xmlns:a16="http://schemas.microsoft.com/office/drawing/2014/main" id="{DE88189C-703F-4AC8-ACB0-33957386F400}"/>
              </a:ext>
            </a:extLst>
          </p:cNvPr>
          <p:cNvSpPr/>
          <p:nvPr/>
        </p:nvSpPr>
        <p:spPr>
          <a:xfrm>
            <a:off x="7277100" y="3252569"/>
            <a:ext cx="1409700" cy="769441"/>
          </a:xfrm>
          <a:prstGeom prst="wedgeEllipseCallout">
            <a:avLst>
              <a:gd name="adj1" fmla="val -70433"/>
              <a:gd name="adj2" fmla="val -50800"/>
            </a:avLst>
          </a:prstGeom>
          <a:solidFill>
            <a:schemeClr val="accent1">
              <a:alpha val="7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Daniel 7:21-25</a:t>
            </a:r>
          </a:p>
        </p:txBody>
      </p:sp>
    </p:spTree>
    <p:extLst>
      <p:ext uri="{BB962C8B-B14F-4D97-AF65-F5344CB8AC3E}">
        <p14:creationId xmlns:p14="http://schemas.microsoft.com/office/powerpoint/2010/main" val="3568131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18269"/>
          </a:xfrm>
          <a:solidFill>
            <a:schemeClr val="bg1"/>
          </a:solidFill>
          <a:ln w="38100">
            <a:noFill/>
          </a:ln>
        </p:spPr>
        <p:txBody>
          <a:bodyPr>
            <a:spAutoFit/>
          </a:bodyPr>
          <a:lstStyle/>
          <a:p>
            <a:r>
              <a:rPr lang="en-US" dirty="0">
                <a:latin typeface="Arial Narrow" panose="020B0606020202030204" pitchFamily="34" charset="0"/>
              </a:rPr>
              <a:t>Boldly </a:t>
            </a:r>
            <a:r>
              <a:rPr lang="en-US" b="1" dirty="0">
                <a:latin typeface="Arial Narrow" panose="020B0606020202030204" pitchFamily="34" charset="0"/>
              </a:rPr>
              <a:t>rails against </a:t>
            </a:r>
            <a:r>
              <a:rPr lang="en-US" dirty="0">
                <a:latin typeface="Arial Narrow" panose="020B0606020202030204" pitchFamily="34" charset="0"/>
              </a:rPr>
              <a:t>God’s people.</a:t>
            </a:r>
          </a:p>
          <a:p>
            <a:r>
              <a:rPr lang="en-US" b="1" dirty="0">
                <a:latin typeface="Arial Narrow" panose="020B0606020202030204" pitchFamily="34" charset="0"/>
              </a:rPr>
              <a:t>Blaspheming God </a:t>
            </a:r>
            <a:r>
              <a:rPr lang="en-US" dirty="0">
                <a:latin typeface="Arial Narrow" panose="020B0606020202030204" pitchFamily="34" charset="0"/>
              </a:rPr>
              <a:t>is speaking against His eternal nature and authority.</a:t>
            </a:r>
          </a:p>
          <a:p>
            <a:r>
              <a:rPr lang="en-US" b="1" dirty="0">
                <a:latin typeface="Arial Narrow" panose="020B0606020202030204" pitchFamily="34" charset="0"/>
              </a:rPr>
              <a:t>Blaspheming </a:t>
            </a:r>
            <a:r>
              <a:rPr lang="en-US" b="1" u="sng" dirty="0">
                <a:latin typeface="Arial Narrow" panose="020B0606020202030204" pitchFamily="34" charset="0"/>
              </a:rPr>
              <a:t>His name</a:t>
            </a:r>
            <a:r>
              <a:rPr lang="en-US" b="1" dirty="0">
                <a:latin typeface="Arial Narrow" panose="020B0606020202030204" pitchFamily="34" charset="0"/>
              </a:rPr>
              <a:t> </a:t>
            </a:r>
            <a:r>
              <a:rPr lang="en-US" dirty="0">
                <a:latin typeface="Arial Narrow" panose="020B0606020202030204" pitchFamily="34" charset="0"/>
              </a:rPr>
              <a:t>because of all He stands for.</a:t>
            </a:r>
          </a:p>
          <a:p>
            <a:r>
              <a:rPr lang="en-US" b="1" dirty="0">
                <a:latin typeface="Arial Narrow" panose="020B0606020202030204" pitchFamily="34" charset="0"/>
              </a:rPr>
              <a:t>Blaspheming </a:t>
            </a:r>
            <a:r>
              <a:rPr lang="en-US" b="1" u="sng" dirty="0">
                <a:latin typeface="Arial Narrow" panose="020B0606020202030204" pitchFamily="34" charset="0"/>
              </a:rPr>
              <a:t>His tabernacle</a:t>
            </a:r>
            <a:r>
              <a:rPr lang="en-US" dirty="0">
                <a:latin typeface="Arial Narrow" panose="020B0606020202030204" pitchFamily="34" charset="0"/>
              </a:rPr>
              <a:t> – the church.</a:t>
            </a:r>
          </a:p>
          <a:p>
            <a:r>
              <a:rPr lang="en-US" b="1" dirty="0">
                <a:latin typeface="Arial Narrow" panose="020B0606020202030204" pitchFamily="34" charset="0"/>
              </a:rPr>
              <a:t>Blaspheming </a:t>
            </a:r>
            <a:r>
              <a:rPr lang="en-US" b="1" u="sng" dirty="0">
                <a:latin typeface="Arial Narrow" panose="020B0606020202030204" pitchFamily="34" charset="0"/>
              </a:rPr>
              <a:t>those who dwell in heaven</a:t>
            </a:r>
            <a:r>
              <a:rPr lang="en-US" dirty="0">
                <a:latin typeface="Arial Narrow" panose="020B0606020202030204" pitchFamily="34" charset="0"/>
              </a:rPr>
              <a:t> – angelic beings who are God’s messengers and faithful servants.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461417"/>
            <a:ext cx="8229600" cy="769441"/>
          </a:xfrm>
          <a:solidFill>
            <a:schemeClr val="bg1"/>
          </a:solidFill>
          <a:ln>
            <a:noFill/>
          </a:ln>
        </p:spPr>
        <p:txBody>
          <a:bodyPr>
            <a:spAutoFit/>
          </a:bodyPr>
          <a:lstStyle/>
          <a:p>
            <a:r>
              <a:rPr lang="en-US" b="1" u="sng" dirty="0">
                <a:latin typeface="Arial" panose="020B0604020202020204" pitchFamily="34" charset="0"/>
                <a:cs typeface="Arial" panose="020B0604020202020204" pitchFamily="34" charset="0"/>
              </a:rPr>
              <a:t>The Beast’s Actions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E2FD3E6-81F1-4B9E-8047-6D25F5829C21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Revelation 13</a:t>
            </a:r>
          </a:p>
        </p:txBody>
      </p:sp>
    </p:spTree>
    <p:extLst>
      <p:ext uri="{BB962C8B-B14F-4D97-AF65-F5344CB8AC3E}">
        <p14:creationId xmlns:p14="http://schemas.microsoft.com/office/powerpoint/2010/main" val="2335302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458450"/>
            <a:ext cx="8839200" cy="1446550"/>
          </a:xfr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Make War with the Saints and Overcome Them!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952135"/>
            <a:ext cx="8839200" cy="4862870"/>
          </a:xfrm>
          <a:solidFill>
            <a:schemeClr val="bg1"/>
          </a:solidFill>
          <a:ln w="38100">
            <a:noFill/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sz="3100" b="1" dirty="0">
                <a:latin typeface="Arial Narrow" panose="020B0606020202030204" pitchFamily="34" charset="0"/>
              </a:rPr>
              <a:t>The Beast </a:t>
            </a:r>
            <a:r>
              <a:rPr lang="en-US" sz="3100" dirty="0">
                <a:latin typeface="Arial Narrow" panose="020B0606020202030204" pitchFamily="34" charset="0"/>
              </a:rPr>
              <a:t>is allowed to </a:t>
            </a:r>
            <a:r>
              <a:rPr lang="en-US" sz="3100" b="1" dirty="0">
                <a:latin typeface="Arial Narrow" panose="020B0606020202030204" pitchFamily="34" charset="0"/>
              </a:rPr>
              <a:t>declare war </a:t>
            </a:r>
            <a:r>
              <a:rPr lang="en-US" sz="3100" dirty="0">
                <a:latin typeface="Arial Narrow" panose="020B0606020202030204" pitchFamily="34" charset="0"/>
              </a:rPr>
              <a:t>against God’s people.</a:t>
            </a:r>
          </a:p>
          <a:p>
            <a:pPr>
              <a:spcBef>
                <a:spcPts val="0"/>
              </a:spcBef>
            </a:pPr>
            <a:r>
              <a:rPr lang="en-US" sz="3100" dirty="0">
                <a:latin typeface="Arial Narrow" panose="020B0606020202030204" pitchFamily="34" charset="0"/>
              </a:rPr>
              <a:t>He </a:t>
            </a:r>
            <a:r>
              <a:rPr lang="en-US" sz="3100" b="1" dirty="0">
                <a:latin typeface="Arial Narrow" panose="020B0606020202030204" pitchFamily="34" charset="0"/>
              </a:rPr>
              <a:t>(the Beast) </a:t>
            </a:r>
            <a:r>
              <a:rPr lang="en-US" sz="3100" dirty="0">
                <a:latin typeface="Arial Narrow" panose="020B0606020202030204" pitchFamily="34" charset="0"/>
              </a:rPr>
              <a:t>will </a:t>
            </a:r>
            <a:r>
              <a:rPr lang="en-US" sz="3100" b="1" dirty="0">
                <a:latin typeface="Arial Narrow" panose="020B0606020202030204" pitchFamily="34" charset="0"/>
              </a:rPr>
              <a:t>conquer</a:t>
            </a:r>
            <a:r>
              <a:rPr lang="en-US" sz="3100" dirty="0">
                <a:latin typeface="Arial Narrow" panose="020B0606020202030204" pitchFamily="34" charset="0"/>
              </a:rPr>
              <a:t> many of them.</a:t>
            </a:r>
          </a:p>
          <a:p>
            <a:pPr lvl="1">
              <a:spcBef>
                <a:spcPts val="0"/>
              </a:spcBef>
            </a:pPr>
            <a:r>
              <a:rPr lang="en-US" sz="3100" dirty="0">
                <a:latin typeface="Arial Narrow" panose="020B0606020202030204" pitchFamily="34" charset="0"/>
              </a:rPr>
              <a:t>Daniel foretold this </a:t>
            </a:r>
            <a:r>
              <a:rPr lang="en-US" sz="3100" b="1" dirty="0">
                <a:latin typeface="Arial Narrow" panose="020B0606020202030204" pitchFamily="34" charset="0"/>
              </a:rPr>
              <a:t>(Daniel 7:21-25).</a:t>
            </a:r>
            <a:endParaRPr lang="en-US" sz="3100" dirty="0">
              <a:latin typeface="Arial Narrow" panose="020B060602020203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3100" b="1" dirty="0">
                <a:latin typeface="Arial Narrow" panose="020B0606020202030204" pitchFamily="34" charset="0"/>
              </a:rPr>
              <a:t>Yet, he has only a limited amount of time </a:t>
            </a:r>
            <a:r>
              <a:rPr lang="en-US" sz="3100" b="1" i="1" dirty="0">
                <a:latin typeface="Arial Narrow" panose="020B0606020202030204" pitchFamily="34" charset="0"/>
              </a:rPr>
              <a:t>(42 months). His reign is only temporary.</a:t>
            </a:r>
          </a:p>
          <a:p>
            <a:pPr>
              <a:spcBef>
                <a:spcPts val="0"/>
              </a:spcBef>
            </a:pPr>
            <a:r>
              <a:rPr lang="en-US" sz="3100" b="1" dirty="0">
                <a:latin typeface="Arial Narrow" panose="020B0606020202030204" pitchFamily="34" charset="0"/>
              </a:rPr>
              <a:t>Great persecution </a:t>
            </a:r>
            <a:r>
              <a:rPr lang="en-US" sz="3100" dirty="0">
                <a:latin typeface="Arial Narrow" panose="020B0606020202030204" pitchFamily="34" charset="0"/>
              </a:rPr>
              <a:t>came upon God’s people </a:t>
            </a:r>
            <a:r>
              <a:rPr lang="en-US" sz="3100" i="1" dirty="0">
                <a:latin typeface="Arial Narrow" panose="020B0606020202030204" pitchFamily="34" charset="0"/>
              </a:rPr>
              <a:t>(the church)</a:t>
            </a:r>
            <a:r>
              <a:rPr lang="en-US" sz="3100" dirty="0">
                <a:latin typeface="Arial Narrow" panose="020B0606020202030204" pitchFamily="34" charset="0"/>
              </a:rPr>
              <a:t>. They were tortured, murdered, and slaughtered for His name’s sake!</a:t>
            </a:r>
          </a:p>
          <a:p>
            <a:pPr>
              <a:spcBef>
                <a:spcPts val="0"/>
              </a:spcBef>
            </a:pPr>
            <a:r>
              <a:rPr lang="en-US" sz="3100" dirty="0">
                <a:latin typeface="Arial Narrow" panose="020B0606020202030204" pitchFamily="34" charset="0"/>
              </a:rPr>
              <a:t>Worldwide reign – could only have been Rome!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EAE5A5A-04BE-48B5-9F32-0CD350875F06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Revelation 13</a:t>
            </a:r>
          </a:p>
        </p:txBody>
      </p:sp>
    </p:spTree>
    <p:extLst>
      <p:ext uri="{BB962C8B-B14F-4D97-AF65-F5344CB8AC3E}">
        <p14:creationId xmlns:p14="http://schemas.microsoft.com/office/powerpoint/2010/main" val="326974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12025</TotalTime>
  <Words>1493</Words>
  <Application>Microsoft Office PowerPoint</Application>
  <PresentationFormat>On-screen Show (4:3)</PresentationFormat>
  <Paragraphs>130</Paragraphs>
  <Slides>22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22</vt:i4>
      </vt:variant>
    </vt:vector>
  </HeadingPairs>
  <TitlesOfParts>
    <vt:vector size="30" baseType="lpstr">
      <vt:lpstr>Arial</vt:lpstr>
      <vt:lpstr>Arial Narrow</vt:lpstr>
      <vt:lpstr>Calibri</vt:lpstr>
      <vt:lpstr>Corbel</vt:lpstr>
      <vt:lpstr>Times New Roman</vt:lpstr>
      <vt:lpstr>Office Theme</vt:lpstr>
      <vt:lpstr>1_Office Theme</vt:lpstr>
      <vt:lpstr>Depth</vt:lpstr>
      <vt:lpstr>A Study Of  The Book Of Revelation</vt:lpstr>
      <vt:lpstr>Revelation 13:5</vt:lpstr>
      <vt:lpstr>The Beast’s Actions</vt:lpstr>
      <vt:lpstr>Flight of the Woman</vt:lpstr>
      <vt:lpstr>Flight of the Woman</vt:lpstr>
      <vt:lpstr>Revelation 13:6</vt:lpstr>
      <vt:lpstr>Revelation 13:7</vt:lpstr>
      <vt:lpstr>The Beast’s Actions</vt:lpstr>
      <vt:lpstr>Make War with the Saints and Overcome Them!</vt:lpstr>
      <vt:lpstr>Revelation 13:8</vt:lpstr>
      <vt:lpstr>Revelation 13:9</vt:lpstr>
      <vt:lpstr>Many Will Worship Him!</vt:lpstr>
      <vt:lpstr>Caution…</vt:lpstr>
      <vt:lpstr>Revelation 13:10</vt:lpstr>
      <vt:lpstr>Tables Will Be Turned!</vt:lpstr>
      <vt:lpstr>Revelation 13:11</vt:lpstr>
      <vt:lpstr>Revelation 13:12</vt:lpstr>
      <vt:lpstr>Second Beast</vt:lpstr>
      <vt:lpstr>Second Beast</vt:lpstr>
      <vt:lpstr>Revelation 13:13</vt:lpstr>
      <vt:lpstr>PowerPoint Presentation</vt:lpstr>
      <vt:lpstr>Signs of Second Beast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Book of Revelation: Chapter 13</dc:title>
  <dc:creator>Keith Greer</dc:creator>
  <cp:lastModifiedBy>Richard Lidh</cp:lastModifiedBy>
  <cp:revision>187</cp:revision>
  <cp:lastPrinted>2021-02-15T00:28:13Z</cp:lastPrinted>
  <dcterms:created xsi:type="dcterms:W3CDTF">2011-08-29T17:49:11Z</dcterms:created>
  <dcterms:modified xsi:type="dcterms:W3CDTF">2021-02-15T04:40:45Z</dcterms:modified>
</cp:coreProperties>
</file>